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60" r:id="rId2"/>
  </p:sldMasterIdLst>
  <p:notesMasterIdLst>
    <p:notesMasterId r:id="rId21"/>
  </p:notesMasterIdLst>
  <p:handoutMasterIdLst>
    <p:handoutMasterId r:id="rId22"/>
  </p:handoutMasterIdLst>
  <p:sldIdLst>
    <p:sldId id="261" r:id="rId3"/>
    <p:sldId id="308" r:id="rId4"/>
    <p:sldId id="292" r:id="rId5"/>
    <p:sldId id="298" r:id="rId6"/>
    <p:sldId id="311" r:id="rId7"/>
    <p:sldId id="312" r:id="rId8"/>
    <p:sldId id="313" r:id="rId9"/>
    <p:sldId id="314" r:id="rId10"/>
    <p:sldId id="297" r:id="rId11"/>
    <p:sldId id="303" r:id="rId12"/>
    <p:sldId id="307" r:id="rId13"/>
    <p:sldId id="302" r:id="rId14"/>
    <p:sldId id="315" r:id="rId15"/>
    <p:sldId id="316" r:id="rId16"/>
    <p:sldId id="299" r:id="rId17"/>
    <p:sldId id="301" r:id="rId18"/>
    <p:sldId id="305" r:id="rId19"/>
    <p:sldId id="317" r:id="rId20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B"/>
    <a:srgbClr val="999A98"/>
    <a:srgbClr val="272727"/>
    <a:srgbClr val="F3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9" autoAdjust="0"/>
    <p:restoredTop sz="98217" autoAdjust="0"/>
  </p:normalViewPr>
  <p:slideViewPr>
    <p:cSldViewPr snapToGrid="0" snapToObjects="1">
      <p:cViewPr>
        <p:scale>
          <a:sx n="100" d="100"/>
          <a:sy n="100" d="100"/>
        </p:scale>
        <p:origin x="-984" y="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992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0851560-A807-4E49-BA70-EF48BCD9CC7D}" type="datetimeFigureOut">
              <a:rPr lang="en-GB" altLang="en-US"/>
              <a:pPr/>
              <a:t>14/12/2014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A52CD31-22DC-4030-9F60-7399D50F2EB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7923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ABCAD50-9A9A-4825-BC05-AE77AF9F3CA3}" type="datetimeFigureOut">
              <a:rPr lang="en-GB" altLang="en-US"/>
              <a:pPr/>
              <a:t>14/12/2014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3E75618-A9FF-46E2-B1C4-A2BFB836492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46396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877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82B705-37E5-48D3-AF10-6AD43690C77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11021" indent="-211021"/>
            <a:endParaRPr lang="en-GB" dirty="0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369747-345E-498F-8628-C7AF57F6B05D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75618-A9FF-46E2-B1C4-A2BFB8364921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int-Slides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64067" y="3420526"/>
            <a:ext cx="4275640" cy="601141"/>
          </a:xfrm>
        </p:spPr>
        <p:txBody>
          <a:bodyPr>
            <a:noAutofit/>
          </a:bodyPr>
          <a:lstStyle>
            <a:lvl1pPr marL="0" indent="0" algn="r">
              <a:buNone/>
              <a:defRPr sz="1800" b="0" i="0" cap="all" baseline="0">
                <a:solidFill>
                  <a:srgbClr val="F399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63538" y="2285993"/>
            <a:ext cx="4276725" cy="1126066"/>
          </a:xfrm>
        </p:spPr>
        <p:txBody>
          <a:bodyPr/>
          <a:lstStyle>
            <a:lvl1pPr marL="0" indent="0" algn="r">
              <a:lnSpc>
                <a:spcPts val="2740"/>
              </a:lnSpc>
              <a:buNone/>
              <a:defRPr b="1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05474" y="1571625"/>
            <a:ext cx="3182813" cy="526297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6219821" y="3619499"/>
            <a:ext cx="2501848" cy="2861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34" y="3755900"/>
            <a:ext cx="2145187" cy="256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he ZephIR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werPoint-Slides_Family_Div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32175"/>
            <a:ext cx="4530725" cy="793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64067" y="2535779"/>
            <a:ext cx="4275640" cy="842417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4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h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werPoint-Slides_TheDetails_Div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32175"/>
            <a:ext cx="4530725" cy="793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64067" y="2535779"/>
            <a:ext cx="4275640" cy="842417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3081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int-Slide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20700" y="3759200"/>
            <a:ext cx="4025900" cy="2099733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2"/>
                </a:solidFill>
                <a:latin typeface="Arial"/>
                <a:ea typeface="Wingdings"/>
                <a:cs typeface="Arial"/>
                <a:sym typeface="Wingding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38666" y="2954866"/>
            <a:ext cx="4275640" cy="436021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908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s &amp; Cond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int-Slide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43466" y="2569632"/>
            <a:ext cx="3987804" cy="817026"/>
          </a:xfrm>
        </p:spPr>
        <p:txBody>
          <a:bodyPr/>
          <a:lstStyle>
            <a:lvl1pPr marL="0" indent="0" algn="r">
              <a:lnSpc>
                <a:spcPts val="3200"/>
              </a:lnSpc>
              <a:spcBef>
                <a:spcPts val="0"/>
              </a:spcBef>
              <a:buNone/>
              <a:defRPr b="1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20700" y="3759200"/>
            <a:ext cx="5346700" cy="2582333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bg2"/>
                </a:solidFill>
                <a:latin typeface="Arial"/>
                <a:ea typeface="Wingdings"/>
                <a:cs typeface="Arial"/>
                <a:sym typeface="Wingding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0159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5324F8-EFEF-4C5F-811A-35CC7624F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phIR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Slides_ZephIRDM_2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79388" y="6370638"/>
            <a:ext cx="3413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fld id="{2A8047FB-198C-4CE9-80BA-C58948B2EC69}" type="slidenum">
              <a:rPr lang="en-GB" altLang="en-US" sz="1000">
                <a:solidFill>
                  <a:srgbClr val="3C3C3B"/>
                </a:solidFill>
              </a:rPr>
              <a:pPr algn="ctr" eaLnBrk="1" hangingPunct="1"/>
              <a:t>‹#›</a:t>
            </a:fld>
            <a:endParaRPr lang="en-GB" altLang="en-US" sz="1000">
              <a:solidFill>
                <a:srgbClr val="3C3C3B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231" y="2209800"/>
            <a:ext cx="3187700" cy="3407833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3"/>
              </a:buBlip>
              <a:defRPr sz="1600" b="0" i="0">
                <a:solidFill>
                  <a:srgbClr val="272727"/>
                </a:solidFill>
                <a:latin typeface="Arial"/>
                <a:cs typeface="Arial"/>
              </a:defRPr>
            </a:lvl1pPr>
            <a:lvl2pPr>
              <a:defRPr>
                <a:latin typeface="Sansation Regular"/>
                <a:cs typeface="Sansation Regular"/>
              </a:defRPr>
            </a:lvl2pPr>
            <a:lvl3pPr>
              <a:defRPr>
                <a:latin typeface="Sansation Regular"/>
                <a:cs typeface="Sansation Regular"/>
              </a:defRPr>
            </a:lvl3pPr>
            <a:lvl4pPr>
              <a:defRPr>
                <a:latin typeface="Sansation Regular"/>
                <a:cs typeface="Sansation Regular"/>
              </a:defRPr>
            </a:lvl4pPr>
            <a:lvl5pPr>
              <a:defRPr>
                <a:latin typeface="Sansation Regular"/>
                <a:cs typeface="Sansation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12231" y="1701800"/>
            <a:ext cx="3619500" cy="508000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>
                <a:solidFill>
                  <a:srgbClr val="F399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5869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78421" y="1197496"/>
            <a:ext cx="4313647" cy="1088495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983353" y="948270"/>
            <a:ext cx="2966867" cy="1295386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4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319018" y="948270"/>
            <a:ext cx="3782647" cy="12192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83716" name="Picture 4" descr="Z:\Logos\icons\RES_6icons_RGB-01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82135" y="1506348"/>
            <a:ext cx="3352800" cy="4948427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4738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64117" y="1697754"/>
            <a:ext cx="4394198" cy="4757022"/>
          </a:xfrm>
          <a:prstGeom prst="rect">
            <a:avLst/>
          </a:prstGeom>
          <a:noFill/>
        </p:spPr>
      </p:pic>
      <p:pic>
        <p:nvPicPr>
          <p:cNvPr id="9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158315" y="939803"/>
            <a:ext cx="3653365" cy="145488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23308" y="1290968"/>
            <a:ext cx="4618549" cy="757951"/>
          </a:xfrm>
          <a:prstGeom prst="rect">
            <a:avLst/>
          </a:prstGeom>
          <a:noFill/>
        </p:spPr>
      </p:pic>
      <p:pic>
        <p:nvPicPr>
          <p:cNvPr id="885762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792" y="1828446"/>
            <a:ext cx="3395133" cy="4831117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859867" y="2057386"/>
            <a:ext cx="428413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pic>
        <p:nvPicPr>
          <p:cNvPr id="9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800599" y="1019692"/>
            <a:ext cx="4216401" cy="1080029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5750" y="430213"/>
            <a:ext cx="8078788" cy="5318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phIR 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int Slides_ZephIRDM_2-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79388" y="6370638"/>
            <a:ext cx="3413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fld id="{67A358E0-B7FE-42D8-83D6-5382DAB81C74}" type="slidenum">
              <a:rPr lang="en-GB" altLang="en-US" sz="1000">
                <a:solidFill>
                  <a:srgbClr val="3C3C3B"/>
                </a:solidFill>
              </a:rPr>
              <a:pPr algn="ctr" eaLnBrk="1" hangingPunct="1"/>
              <a:t>‹#›</a:t>
            </a:fld>
            <a:endParaRPr lang="en-GB" altLang="en-US" sz="1000">
              <a:solidFill>
                <a:srgbClr val="3C3C3B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231" y="2209800"/>
            <a:ext cx="3187700" cy="3204633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3"/>
              </a:buBlip>
              <a:defRPr sz="1600">
                <a:solidFill>
                  <a:srgbClr val="272727"/>
                </a:solidFill>
                <a:latin typeface="Arial"/>
                <a:cs typeface="Arial"/>
              </a:defRPr>
            </a:lvl1pPr>
            <a:lvl2pPr>
              <a:defRPr>
                <a:latin typeface="Sansation Regular"/>
                <a:cs typeface="Sansation Regular"/>
              </a:defRPr>
            </a:lvl2pPr>
            <a:lvl3pPr>
              <a:defRPr>
                <a:latin typeface="Sansation Regular"/>
                <a:cs typeface="Sansation Regular"/>
              </a:defRPr>
            </a:lvl3pPr>
            <a:lvl4pPr>
              <a:defRPr>
                <a:latin typeface="Sansation Regular"/>
                <a:cs typeface="Sansation Regular"/>
              </a:defRPr>
            </a:lvl4pPr>
            <a:lvl5pPr>
              <a:defRPr>
                <a:latin typeface="Sansation Regular"/>
                <a:cs typeface="Sansation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12231" y="1701800"/>
            <a:ext cx="3619500" cy="508000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>
                <a:solidFill>
                  <a:srgbClr val="F399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61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PowerPoint Slides_3-5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52525" y="6370638"/>
            <a:ext cx="3038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09AB66E-5863-4905-9081-A356D88F88F5}" type="datetime1">
              <a:rPr lang="en-GB" altLang="en-US" sz="1000">
                <a:solidFill>
                  <a:srgbClr val="FFFFFE"/>
                </a:solidFill>
              </a:rPr>
              <a:pPr eaLnBrk="1" hangingPunct="1"/>
              <a:t>14/12/2014</a:t>
            </a:fld>
            <a:endParaRPr lang="en-GB" altLang="en-US" sz="1000">
              <a:solidFill>
                <a:srgbClr val="FFFFF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889000"/>
            <a:ext cx="9144000" cy="0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9388" y="6370638"/>
            <a:ext cx="3413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fld id="{D0078EAF-E93E-43BC-9392-06A3E9FB82C1}" type="slidenum">
              <a:rPr lang="en-GB" altLang="en-US" sz="1000">
                <a:solidFill>
                  <a:srgbClr val="FFFFFE"/>
                </a:solidFill>
              </a:rPr>
              <a:pPr algn="ctr" eaLnBrk="1" hangingPunct="1"/>
              <a:t>‹#›</a:t>
            </a:fld>
            <a:endParaRPr lang="en-GB" altLang="en-US" sz="1000">
              <a:solidFill>
                <a:srgbClr val="FFFFFE"/>
              </a:solidFill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0"/>
          </p:nvPr>
        </p:nvSpPr>
        <p:spPr>
          <a:xfrm>
            <a:off x="457200" y="414869"/>
            <a:ext cx="7239000" cy="533400"/>
          </a:xfrm>
        </p:spPr>
        <p:txBody>
          <a:bodyPr>
            <a:normAutofit/>
          </a:bodyPr>
          <a:lstStyle>
            <a:lvl1pPr marL="0" indent="0">
              <a:buNone/>
              <a:defRPr sz="2800" b="1" i="0" cap="all">
                <a:solidFill>
                  <a:srgbClr val="272727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57200" y="1405462"/>
            <a:ext cx="4935538" cy="3598863"/>
          </a:xfrm>
        </p:spPr>
        <p:txBody>
          <a:bodyPr>
            <a:normAutofit/>
          </a:bodyPr>
          <a:lstStyle>
            <a:lvl1pPr marL="342900" indent="-3429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SzPct val="100000"/>
              <a:buFontTx/>
              <a:buBlip>
                <a:blip r:embed="rId3"/>
              </a:buBlip>
              <a:defRPr sz="1200" b="0" i="0">
                <a:solidFill>
                  <a:srgbClr val="272727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3192463" cy="363534"/>
          </a:xfrm>
        </p:spPr>
        <p:txBody>
          <a:bodyPr>
            <a:normAutofit/>
          </a:bodyPr>
          <a:lstStyle>
            <a:lvl1pPr marL="0" indent="0">
              <a:buNone/>
              <a:defRPr sz="1800" b="0" i="0" cap="all">
                <a:solidFill>
                  <a:srgbClr val="F399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5511800" y="1405463"/>
            <a:ext cx="3030538" cy="28448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465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Pack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owerPoint Slides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52525" y="6370638"/>
            <a:ext cx="3038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DCC24E3-4A65-4A3D-B765-8E144A07F36C}" type="datetime1">
              <a:rPr lang="en-GB" altLang="en-US" sz="1000">
                <a:solidFill>
                  <a:srgbClr val="FFFFFE"/>
                </a:solidFill>
              </a:rPr>
              <a:pPr eaLnBrk="1" hangingPunct="1"/>
              <a:t>14/12/2014</a:t>
            </a:fld>
            <a:endParaRPr lang="en-GB" altLang="en-US" sz="1000">
              <a:solidFill>
                <a:srgbClr val="FFFFFE"/>
              </a:solidFill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79388" y="6370638"/>
            <a:ext cx="3413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fld id="{A11D731C-A406-4343-B30A-965DE08CEFA4}" type="slidenum">
              <a:rPr lang="en-GB" altLang="en-US" sz="1000">
                <a:solidFill>
                  <a:srgbClr val="FFFFFE"/>
                </a:solidFill>
              </a:rPr>
              <a:pPr algn="ctr" eaLnBrk="1" hangingPunct="1"/>
              <a:t>‹#›</a:t>
            </a:fld>
            <a:endParaRPr lang="en-GB" altLang="en-US" sz="1000">
              <a:solidFill>
                <a:srgbClr val="FFFFF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889000"/>
            <a:ext cx="9144000" cy="0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457200" y="1574800"/>
            <a:ext cx="4509911" cy="3968985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3"/>
              </a:buBlip>
              <a:defRPr sz="1200">
                <a:solidFill>
                  <a:srgbClr val="272727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61907" y="419739"/>
            <a:ext cx="5192713" cy="501650"/>
          </a:xfrm>
        </p:spPr>
        <p:txBody>
          <a:bodyPr>
            <a:noAutofit/>
          </a:bodyPr>
          <a:lstStyle>
            <a:lvl1pPr marL="0" indent="0">
              <a:buNone/>
              <a:defRPr sz="2800" b="1" i="0" cap="all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4"/>
          <p:cNvSpPr>
            <a:spLocks noGrp="1"/>
          </p:cNvSpPr>
          <p:nvPr>
            <p:ph type="body" sz="quarter" idx="14"/>
          </p:nvPr>
        </p:nvSpPr>
        <p:spPr>
          <a:xfrm>
            <a:off x="457200" y="1041928"/>
            <a:ext cx="3192463" cy="363534"/>
          </a:xfrm>
        </p:spPr>
        <p:txBody>
          <a:bodyPr>
            <a:normAutofit/>
          </a:bodyPr>
          <a:lstStyle>
            <a:lvl1pPr marL="0" indent="0">
              <a:buNone/>
              <a:defRPr sz="1800" b="0" i="0" cap="all">
                <a:solidFill>
                  <a:srgbClr val="F399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69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werPoint Slides_Overview_Div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32175"/>
            <a:ext cx="4530725" cy="793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64067" y="2535779"/>
            <a:ext cx="4275640" cy="842417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23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werPoint-Slides_Offshore_Div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32175"/>
            <a:ext cx="4530725" cy="793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64067" y="2535779"/>
            <a:ext cx="4275640" cy="842417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750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Support Pack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werPoint Slides_SupportPackage_Div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32175"/>
            <a:ext cx="4530725" cy="793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64067" y="2535779"/>
            <a:ext cx="4275640" cy="842417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4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n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owerPoint Slides_Onshore_Div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0" y="3432175"/>
            <a:ext cx="4530725" cy="7938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64067" y="2535779"/>
            <a:ext cx="4275640" cy="842417"/>
          </a:xfrm>
        </p:spPr>
        <p:txBody>
          <a:bodyPr>
            <a:noAutofit/>
          </a:bodyPr>
          <a:lstStyle>
            <a:lvl1pPr marL="0" indent="0" algn="r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200" b="1" i="0" cap="all" baseline="0">
                <a:solidFill>
                  <a:schemeClr val="accent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67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919191"/>
                </a:solidFill>
              </a:defRPr>
            </a:lvl1pPr>
          </a:lstStyle>
          <a:p>
            <a:fld id="{1086791D-D4B9-4DE9-90EF-CE29A1420098}" type="datetimeFigureOut">
              <a:rPr lang="en-GB" altLang="en-US"/>
              <a:pPr/>
              <a:t>14/12/2014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19191"/>
                </a:solidFill>
              </a:defRPr>
            </a:lvl1pPr>
          </a:lstStyle>
          <a:p>
            <a:fld id="{05A64FF2-5D65-4DF3-8BC6-51E0A21448EF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3.jpeg"/><Relationship Id="rId5" Type="http://schemas.openxmlformats.org/officeDocument/2006/relationships/image" Target="../media/image48.wmf"/><Relationship Id="rId10" Type="http://schemas.openxmlformats.org/officeDocument/2006/relationships/image" Target="../media/image52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38126" y="3686175"/>
            <a:ext cx="5895974" cy="1392592"/>
          </a:xfrm>
        </p:spPr>
        <p:txBody>
          <a:bodyPr/>
          <a:lstStyle/>
          <a:p>
            <a:pPr algn="l" eaLnBrk="1" hangingPunct="1">
              <a:buFont typeface="Arial" charset="0"/>
              <a:buNone/>
              <a:defRPr/>
            </a:pPr>
            <a:r>
              <a:rPr lang="en-US" cap="none" dirty="0" smtClean="0"/>
              <a:t>John Medley, Chris Slinger, Rhys </a:t>
            </a:r>
            <a:r>
              <a:rPr lang="en-US" cap="none" dirty="0" smtClean="0"/>
              <a:t>Evans, Michael Harris</a:t>
            </a:r>
            <a:endParaRPr lang="en-US" cap="none" baseline="30000" dirty="0" smtClean="0"/>
          </a:p>
          <a:p>
            <a:pPr algn="l" eaLnBrk="1" hangingPunct="1">
              <a:buFont typeface="Arial" charset="0"/>
              <a:buNone/>
              <a:defRPr/>
            </a:pPr>
            <a:r>
              <a:rPr lang="en-US" cap="none" dirty="0" smtClean="0"/>
              <a:t>ZephIR Lidar</a:t>
            </a:r>
            <a:br>
              <a:rPr lang="en-US" cap="none" dirty="0" smtClean="0"/>
            </a:br>
            <a:endParaRPr lang="en-US" cap="none" dirty="0" smtClean="0"/>
          </a:p>
          <a:p>
            <a:pPr algn="l" eaLnBrk="1" hangingPunct="1">
              <a:buFont typeface="Arial" charset="0"/>
              <a:buNone/>
              <a:defRPr/>
            </a:pPr>
            <a:r>
              <a:rPr lang="en-US" cap="none" dirty="0" smtClean="0"/>
              <a:t>Simon Feeney</a:t>
            </a:r>
          </a:p>
          <a:p>
            <a:pPr algn="l" eaLnBrk="1" hangingPunct="1">
              <a:buFont typeface="Arial" charset="0"/>
              <a:buNone/>
              <a:defRPr/>
            </a:pPr>
            <a:r>
              <a:rPr lang="en-US" cap="none" dirty="0" smtClean="0"/>
              <a:t>Renewable Energy Systems</a:t>
            </a:r>
            <a:endParaRPr lang="en-US" cap="non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3537" y="1809750"/>
            <a:ext cx="8351837" cy="1627188"/>
          </a:xfrm>
        </p:spPr>
        <p:txBody>
          <a:bodyPr anchor="b"/>
          <a:lstStyle/>
          <a:p>
            <a:pPr algn="l">
              <a:lnSpc>
                <a:spcPct val="100000"/>
              </a:lnSpc>
              <a:defRPr/>
            </a:pPr>
            <a:r>
              <a:rPr lang="en-GB" sz="2800" dirty="0" smtClean="0"/>
              <a:t>ANALYSIS OF </a:t>
            </a:r>
            <a:br>
              <a:rPr lang="en-GB" sz="2800" dirty="0" smtClean="0"/>
            </a:br>
            <a:r>
              <a:rPr lang="en-GB" sz="2800" dirty="0" smtClean="0"/>
              <a:t>REAL-WORLD </a:t>
            </a:r>
            <a:r>
              <a:rPr lang="en-GB" sz="2800" dirty="0" smtClean="0"/>
              <a:t>TURBINE PERFORMANCE </a:t>
            </a:r>
            <a:br>
              <a:rPr lang="en-GB" sz="2800" dirty="0" smtClean="0"/>
            </a:br>
            <a:r>
              <a:rPr lang="en-GB" sz="2800" dirty="0" smtClean="0"/>
              <a:t>USING FORWARD-FACING NACELLE LIDAR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126" y="5581650"/>
            <a:ext cx="6000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PCWG meeting, 16</a:t>
            </a:r>
            <a:r>
              <a:rPr lang="en-GB" sz="1800" baseline="30000" dirty="0" smtClean="0"/>
              <a:t>th</a:t>
            </a:r>
            <a:r>
              <a:rPr lang="en-GB" sz="1800" dirty="0" smtClean="0"/>
              <a:t> Dec 2014;  presented at AWEA </a:t>
            </a:r>
            <a:r>
              <a:rPr lang="en-GB" sz="1800" dirty="0" smtClean="0"/>
              <a:t>Wind Resource &amp; </a:t>
            </a:r>
            <a:r>
              <a:rPr lang="en-GB" sz="1800" dirty="0" smtClean="0"/>
              <a:t>Project </a:t>
            </a:r>
            <a:r>
              <a:rPr lang="en-GB" sz="1800" dirty="0" smtClean="0"/>
              <a:t>Energy Assessment Seminar</a:t>
            </a:r>
            <a:br>
              <a:rPr lang="en-GB" sz="1800" dirty="0" smtClean="0"/>
            </a:br>
            <a:r>
              <a:rPr lang="en-GB" sz="1800" dirty="0" smtClean="0"/>
              <a:t>December 2014 </a:t>
            </a:r>
            <a:endParaRPr lang="en-GB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4338"/>
            <a:ext cx="72390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Turbulence intensity</a:t>
            </a:r>
            <a:endParaRPr lang="en-US" dirty="0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406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183" y="3919563"/>
            <a:ext cx="80061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 TI renormalisation procedure is available to correct from the reference turbulence intensity to any required TI, assuming a Gaussian Normal distribution of wind speeds within each 10 minute averaging period.</a:t>
            </a:r>
          </a:p>
          <a:p>
            <a:endParaRPr lang="en-GB" sz="1600" dirty="0" smtClean="0"/>
          </a:p>
          <a:p>
            <a:r>
              <a:rPr lang="en-GB" sz="1600" dirty="0" smtClean="0"/>
              <a:t>How valid is that assumption?</a:t>
            </a:r>
          </a:p>
          <a:p>
            <a:endParaRPr lang="en-GB" sz="1600" dirty="0" smtClean="0"/>
          </a:p>
          <a:p>
            <a:r>
              <a:rPr lang="en-GB" sz="1600" dirty="0" smtClean="0"/>
              <a:t>Can we detect and filter for non-Normality?</a:t>
            </a:r>
            <a:endParaRPr lang="en-GB" sz="16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3489853"/>
            <a:ext cx="4324350" cy="36353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Ti renormalisation</a:t>
            </a:r>
            <a:endParaRPr lang="en-GB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TI profiles for 1 day of project </a:t>
            </a:r>
            <a:r>
              <a:rPr lang="en-GB" dirty="0" err="1" smtClean="0"/>
              <a:t>cyclops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2183" y="1500213"/>
            <a:ext cx="4591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TI can also be measured at several heights across the rotor diameter.</a:t>
            </a:r>
          </a:p>
          <a:p>
            <a:endParaRPr lang="en-GB" sz="1600" dirty="0" smtClean="0"/>
          </a:p>
          <a:p>
            <a:r>
              <a:rPr lang="en-GB" sz="1600" dirty="0" smtClean="0"/>
              <a:t>How that information can best be used to improve power curves is open to debate – should we have a “rotor-equivalent TI”?</a:t>
            </a:r>
            <a:endParaRPr lang="en-GB" sz="16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000" y="1440000"/>
            <a:ext cx="2608331" cy="1968250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4338"/>
            <a:ext cx="7239000" cy="5334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Non-normality of wind speed distribution</a:t>
            </a:r>
            <a:endParaRPr lang="en-US" dirty="0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406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Simple measures of normality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2182" y="1414488"/>
            <a:ext cx="78261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The </a:t>
            </a:r>
            <a:r>
              <a:rPr lang="en-GB" sz="1600" dirty="0" err="1" smtClean="0"/>
              <a:t>skewness</a:t>
            </a:r>
            <a:r>
              <a:rPr lang="en-GB" sz="1600" dirty="0" smtClean="0"/>
              <a:t> and kurtosis are statistics describing the shape of a probability distribution.</a:t>
            </a:r>
          </a:p>
          <a:p>
            <a:endParaRPr lang="en-GB" sz="1200" dirty="0" smtClean="0"/>
          </a:p>
          <a:p>
            <a:r>
              <a:rPr lang="en-GB" sz="1600" dirty="0" smtClean="0"/>
              <a:t>They are based on the third and fourth moments of the data respectively </a:t>
            </a:r>
            <a:br>
              <a:rPr lang="en-GB" sz="1600" dirty="0" smtClean="0"/>
            </a:br>
            <a:r>
              <a:rPr lang="en-GB" sz="1600" dirty="0" smtClean="0"/>
              <a:t>(the mean is based on the first moment, the variance on the second moment). </a:t>
            </a:r>
          </a:p>
          <a:p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600" dirty="0" smtClean="0"/>
              <a:t>As defined below, both </a:t>
            </a:r>
            <a:r>
              <a:rPr lang="en-GB" sz="1600" dirty="0" err="1" smtClean="0"/>
              <a:t>skewness</a:t>
            </a:r>
            <a:r>
              <a:rPr lang="en-GB" sz="1600" dirty="0" smtClean="0"/>
              <a:t> and kurtosis are zero for a Normal distribution.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19138" y="4878388"/>
          <a:ext cx="24542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Equation" r:id="rId4" imgW="1638000" imgH="558720" progId="Equation.3">
                  <p:embed/>
                </p:oleObj>
              </mc:Choice>
              <mc:Fallback>
                <p:oleObj name="Equation" r:id="rId4" imgW="1638000" imgH="558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4878388"/>
                        <a:ext cx="245427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719138" y="3714750"/>
          <a:ext cx="236378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6" imgW="1574640" imgH="583920" progId="Equation.3">
                  <p:embed/>
                </p:oleObj>
              </mc:Choice>
              <mc:Fallback>
                <p:oleObj name="Equation" r:id="rId6" imgW="1574640" imgH="58392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714750"/>
                        <a:ext cx="2363787" cy="87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5" name="Picture 5" descr="kurtosis 1 lean six sigma training australia What Is Skewness And Kurtosis?"/>
          <p:cNvPicPr>
            <a:picLocks noChangeAspect="1" noChangeArrowheads="1"/>
          </p:cNvPicPr>
          <p:nvPr/>
        </p:nvPicPr>
        <p:blipFill>
          <a:blip r:embed="rId8"/>
          <a:srcRect l="16873" r="13498"/>
          <a:stretch>
            <a:fillRect/>
          </a:stretch>
        </p:blipFill>
        <p:spPr bwMode="auto">
          <a:xfrm>
            <a:off x="6742896" y="4822952"/>
            <a:ext cx="1262763" cy="953414"/>
          </a:xfrm>
          <a:prstGeom prst="rect">
            <a:avLst/>
          </a:prstGeom>
          <a:noFill/>
        </p:spPr>
      </p:pic>
      <p:pic>
        <p:nvPicPr>
          <p:cNvPr id="40969" name="Picture 9" descr="kurtosis 2 measure lean six sigma training australia What Is Skewness And Kurtosis?"/>
          <p:cNvPicPr>
            <a:picLocks noChangeAspect="1" noChangeArrowheads="1"/>
          </p:cNvPicPr>
          <p:nvPr/>
        </p:nvPicPr>
        <p:blipFill>
          <a:blip r:embed="rId9"/>
          <a:srcRect l="16873" r="13498"/>
          <a:stretch>
            <a:fillRect/>
          </a:stretch>
        </p:blipFill>
        <p:spPr bwMode="auto">
          <a:xfrm>
            <a:off x="5312408" y="5082032"/>
            <a:ext cx="1262763" cy="694334"/>
          </a:xfrm>
          <a:prstGeom prst="rect">
            <a:avLst/>
          </a:prstGeom>
          <a:noFill/>
        </p:spPr>
      </p:pic>
      <p:pic>
        <p:nvPicPr>
          <p:cNvPr id="40971" name="Picture 11" descr="kurtosis 3 measure lean six sigma training australia What Is Skewness And Kurtosis?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613148" y="5196523"/>
            <a:ext cx="1600200" cy="548640"/>
          </a:xfrm>
          <a:prstGeom prst="rect">
            <a:avLst/>
          </a:prstGeom>
          <a:noFill/>
        </p:spPr>
      </p:pic>
      <p:pic>
        <p:nvPicPr>
          <p:cNvPr id="40973" name="Picture 13" descr="skewness measure lean six sigma training australia What Is Skewness And Kurtosis?"/>
          <p:cNvPicPr>
            <a:picLocks noChangeAspect="1" noChangeArrowheads="1"/>
          </p:cNvPicPr>
          <p:nvPr/>
        </p:nvPicPr>
        <p:blipFill>
          <a:blip r:embed="rId11"/>
          <a:srcRect l="34359" r="34359"/>
          <a:stretch>
            <a:fillRect/>
          </a:stretch>
        </p:blipFill>
        <p:spPr bwMode="auto">
          <a:xfrm>
            <a:off x="5297675" y="4034473"/>
            <a:ext cx="1310944" cy="662940"/>
          </a:xfrm>
          <a:prstGeom prst="rect">
            <a:avLst/>
          </a:prstGeom>
          <a:noFill/>
        </p:spPr>
      </p:pic>
      <p:pic>
        <p:nvPicPr>
          <p:cNvPr id="15" name="Picture 13" descr="skewness measure lean six sigma training australia What Is Skewness And Kurtosis?"/>
          <p:cNvPicPr>
            <a:picLocks noChangeAspect="1" noChangeArrowheads="1"/>
          </p:cNvPicPr>
          <p:nvPr/>
        </p:nvPicPr>
        <p:blipFill>
          <a:blip r:embed="rId11"/>
          <a:srcRect r="68719"/>
          <a:stretch>
            <a:fillRect/>
          </a:stretch>
        </p:blipFill>
        <p:spPr bwMode="auto">
          <a:xfrm>
            <a:off x="3819682" y="4034473"/>
            <a:ext cx="1310916" cy="662940"/>
          </a:xfrm>
          <a:prstGeom prst="rect">
            <a:avLst/>
          </a:prstGeom>
          <a:noFill/>
        </p:spPr>
      </p:pic>
      <p:pic>
        <p:nvPicPr>
          <p:cNvPr id="16" name="Picture 13" descr="skewness measure lean six sigma training australia What Is Skewness And Kurtosis?"/>
          <p:cNvPicPr>
            <a:picLocks noChangeAspect="1" noChangeArrowheads="1"/>
          </p:cNvPicPr>
          <p:nvPr/>
        </p:nvPicPr>
        <p:blipFill>
          <a:blip r:embed="rId11"/>
          <a:srcRect l="68719"/>
          <a:stretch>
            <a:fillRect/>
          </a:stretch>
        </p:blipFill>
        <p:spPr bwMode="auto">
          <a:xfrm>
            <a:off x="6718546" y="4034473"/>
            <a:ext cx="1310916" cy="66294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>
            <a:off x="5241923" y="3238500"/>
            <a:ext cx="1" cy="26860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70673" y="3248025"/>
            <a:ext cx="1" cy="26860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13148" y="3933825"/>
            <a:ext cx="458787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13148" y="4762500"/>
            <a:ext cx="458787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33982" y="3476625"/>
            <a:ext cx="107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negative</a:t>
            </a:r>
            <a:endParaRPr lang="en-GB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48632" y="3476625"/>
            <a:ext cx="107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positive</a:t>
            </a:r>
            <a:endParaRPr lang="en-GB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5400832" y="3248025"/>
            <a:ext cx="107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zero / Normal</a:t>
            </a:r>
            <a:endParaRPr lang="en-GB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4338"/>
            <a:ext cx="7239000" cy="5334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Output power as function of input power</a:t>
            </a:r>
            <a:endParaRPr lang="en-US" dirty="0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406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Cube-root-mean-cubed speeds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2183" y="1500213"/>
            <a:ext cx="7468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Is the turbine’s output a more direct function of the kinetic energy in the wind, rather than the wind speed?</a:t>
            </a:r>
          </a:p>
          <a:p>
            <a:endParaRPr lang="en-GB" sz="1600" dirty="0" smtClean="0"/>
          </a:p>
          <a:p>
            <a:r>
              <a:rPr lang="en-GB" sz="1600" dirty="0" smtClean="0"/>
              <a:t>If so, should we be averaging kinetic energy, rather than speed?</a:t>
            </a:r>
          </a:p>
          <a:p>
            <a:r>
              <a:rPr lang="en-GB" sz="1600" dirty="0" smtClean="0"/>
              <a:t> </a:t>
            </a:r>
            <a:br>
              <a:rPr lang="en-GB" sz="1600" dirty="0" smtClean="0"/>
            </a:br>
            <a:r>
              <a:rPr lang="en-GB" sz="1600" dirty="0" smtClean="0"/>
              <a:t>Average wind speeds as cube-root-mean-cubed (CRMC) of individual speed measurements?</a:t>
            </a:r>
            <a:endParaRPr lang="en-GB" sz="16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372643" y="3600450"/>
          <a:ext cx="15986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Equation" r:id="rId4" imgW="799920" imgH="304560" progId="Equation.3">
                  <p:embed/>
                </p:oleObj>
              </mc:Choice>
              <mc:Fallback>
                <p:oleObj name="Equation" r:id="rId4" imgW="79992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643" y="3600450"/>
                        <a:ext cx="15986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 descr="C:\Users\johnm\My Data\368\KEAnalysis\Eff_HHWS_PDAC_Y2013_M06_D14toY2013_M10_D20.png"/>
          <p:cNvPicPr>
            <a:picLocks noChangeAspect="1" noChangeArrowheads="1"/>
          </p:cNvPicPr>
          <p:nvPr/>
        </p:nvPicPr>
        <p:blipFill>
          <a:blip r:embed="rId2"/>
          <a:srcRect t="6562" b="5249"/>
          <a:stretch>
            <a:fillRect/>
          </a:stretch>
        </p:blipFill>
        <p:spPr bwMode="auto">
          <a:xfrm>
            <a:off x="1728000" y="1800000"/>
            <a:ext cx="5120651" cy="3386888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Conversion efficiency</a:t>
            </a:r>
            <a:endParaRPr lang="en-GB" dirty="0"/>
          </a:p>
        </p:txBody>
      </p:sp>
      <p:sp>
        <p:nvSpPr>
          <p:cNvPr id="2050" name="AutoShape 2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cap="none" dirty="0" smtClean="0"/>
              <a:t>Cp </a:t>
            </a:r>
            <a:r>
              <a:rPr lang="en-GB" cap="none" dirty="0" err="1" smtClean="0"/>
              <a:t>vs</a:t>
            </a:r>
            <a:r>
              <a:rPr lang="en-GB" cap="none" dirty="0" smtClean="0"/>
              <a:t> Hub Height Wind Speed</a:t>
            </a:r>
            <a:endParaRPr lang="en-GB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3609975" y="5248275"/>
            <a:ext cx="1647825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Wind speed (m/s)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1175" y="2476500"/>
            <a:ext cx="400110" cy="2155627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1400" dirty="0" smtClean="0"/>
              <a:t>Conversion efficiency (%)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ohnm\My Data\368\KEAnalysis\Eff_HHWS_PDAC_KurtFilt_Y2013_M06_D15toY2013_M10_D20.png"/>
          <p:cNvPicPr>
            <a:picLocks noChangeAspect="1" noChangeArrowheads="1"/>
          </p:cNvPicPr>
          <p:nvPr/>
        </p:nvPicPr>
        <p:blipFill>
          <a:blip r:embed="rId2"/>
          <a:srcRect t="6562" b="5249"/>
          <a:stretch>
            <a:fillRect/>
          </a:stretch>
        </p:blipFill>
        <p:spPr bwMode="auto">
          <a:xfrm>
            <a:off x="1728000" y="1800000"/>
            <a:ext cx="5120651" cy="3386888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Conversion efficiency</a:t>
            </a:r>
            <a:endParaRPr lang="en-GB" dirty="0"/>
          </a:p>
        </p:txBody>
      </p:sp>
      <p:sp>
        <p:nvSpPr>
          <p:cNvPr id="2050" name="AutoShape 2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cap="none" dirty="0" smtClean="0"/>
              <a:t>Cp </a:t>
            </a:r>
            <a:r>
              <a:rPr lang="en-GB" cap="none" dirty="0" err="1" smtClean="0"/>
              <a:t>vs</a:t>
            </a:r>
            <a:r>
              <a:rPr lang="en-GB" cap="none" dirty="0" smtClean="0"/>
              <a:t> Hub Height Wind Speed (KURTOSIS &lt; 0.5)</a:t>
            </a:r>
            <a:endParaRPr lang="en-GB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3609975" y="5248275"/>
            <a:ext cx="1647825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Wind speed (m/s)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81175" y="2476500"/>
            <a:ext cx="400110" cy="2155627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1400" dirty="0" smtClean="0"/>
              <a:t>Conversion efficiency (%)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 descr="C:\Users\johnm\My Data\368\KEAnalysis\Eff_HHWS_PDAC_Y2013_M06_D14toY2013_M10_D20.png"/>
          <p:cNvPicPr>
            <a:picLocks noChangeAspect="1" noChangeArrowheads="1"/>
          </p:cNvPicPr>
          <p:nvPr/>
        </p:nvPicPr>
        <p:blipFill>
          <a:blip r:embed="rId2"/>
          <a:srcRect t="6562" b="5249"/>
          <a:stretch>
            <a:fillRect/>
          </a:stretch>
        </p:blipFill>
        <p:spPr bwMode="auto">
          <a:xfrm>
            <a:off x="1728000" y="1800000"/>
            <a:ext cx="5120651" cy="3386888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Conversion efficiency</a:t>
            </a:r>
            <a:endParaRPr lang="en-GB" dirty="0"/>
          </a:p>
        </p:txBody>
      </p:sp>
      <p:sp>
        <p:nvSpPr>
          <p:cNvPr id="2050" name="AutoShape 2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cap="none" dirty="0" smtClean="0"/>
              <a:t>Cp </a:t>
            </a:r>
            <a:r>
              <a:rPr lang="en-GB" cap="none" dirty="0" err="1" smtClean="0"/>
              <a:t>vs</a:t>
            </a:r>
            <a:r>
              <a:rPr lang="en-GB" cap="none" dirty="0" smtClean="0"/>
              <a:t> Hub Height Wind Speed</a:t>
            </a:r>
            <a:endParaRPr lang="en-GB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3609975" y="5248275"/>
            <a:ext cx="1647825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Wind speed (m/s)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1175" y="2476500"/>
            <a:ext cx="400110" cy="2155627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1400" dirty="0" smtClean="0"/>
              <a:t>Conversion efficiency (%)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ohnm\My Data\368\KEAnalysis\Eff_HHWS_PDAC_CRMC_Y2013_M06_D14toY2013_M10_D20.png"/>
          <p:cNvPicPr>
            <a:picLocks noChangeAspect="1" noChangeArrowheads="1"/>
          </p:cNvPicPr>
          <p:nvPr/>
        </p:nvPicPr>
        <p:blipFill>
          <a:blip r:embed="rId2"/>
          <a:srcRect t="6562" b="5249"/>
          <a:stretch>
            <a:fillRect/>
          </a:stretch>
        </p:blipFill>
        <p:spPr bwMode="auto">
          <a:xfrm>
            <a:off x="1728000" y="1800000"/>
            <a:ext cx="5120651" cy="3386888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Conversion efficiency</a:t>
            </a:r>
            <a:endParaRPr lang="en-GB" dirty="0"/>
          </a:p>
        </p:txBody>
      </p:sp>
      <p:sp>
        <p:nvSpPr>
          <p:cNvPr id="2050" name="AutoShape 2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cap="none" dirty="0" smtClean="0"/>
              <a:t>Cp </a:t>
            </a:r>
            <a:r>
              <a:rPr lang="en-GB" cap="none" dirty="0" err="1" smtClean="0"/>
              <a:t>vs</a:t>
            </a:r>
            <a:r>
              <a:rPr lang="en-GB" cap="none" dirty="0" smtClean="0"/>
              <a:t> Hub Height Wind Speed (CRMC)</a:t>
            </a:r>
            <a:endParaRPr lang="en-GB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3609975" y="5248275"/>
            <a:ext cx="1647825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Wind speed (m/s)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81175" y="2476500"/>
            <a:ext cx="400110" cy="2155627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1400" dirty="0" smtClean="0"/>
              <a:t>Conversion efficiency (%)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2050" name="AutoShape 2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2182" y="1247775"/>
            <a:ext cx="75159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 smtClean="0"/>
              <a:t>In simple terrain / offshore, ZephIR measures accurate hub height and rotor equivalent wind speeds.</a:t>
            </a:r>
          </a:p>
          <a:p>
            <a:endParaRPr lang="en-GB" sz="1800" kern="0" dirty="0" smtClean="0"/>
          </a:p>
          <a:p>
            <a:r>
              <a:rPr lang="en-GB" sz="1800" dirty="0" smtClean="0"/>
              <a:t>Nacelle-mounted CW lidar provides a rich source of information on wind field characteristics for analysing turbine performance.</a:t>
            </a:r>
          </a:p>
          <a:p>
            <a:endParaRPr lang="en-GB" sz="1800" dirty="0" smtClean="0"/>
          </a:p>
          <a:p>
            <a:r>
              <a:rPr lang="en-GB" sz="1800" dirty="0" smtClean="0"/>
              <a:t>Fundamental assumptions about the best method of processing data can be tested.</a:t>
            </a:r>
          </a:p>
          <a:p>
            <a:endParaRPr lang="en-GB" sz="1800" dirty="0" smtClean="0"/>
          </a:p>
          <a:p>
            <a:r>
              <a:rPr lang="en-GB" sz="1800" dirty="0" smtClean="0"/>
              <a:t>The cube-root-mean-cube approach more directly relates available energy in wind to power produced.</a:t>
            </a:r>
          </a:p>
          <a:p>
            <a:endParaRPr lang="en-GB" sz="1800" dirty="0" smtClean="0"/>
          </a:p>
          <a:p>
            <a:r>
              <a:rPr lang="en-GB" sz="1800" dirty="0" smtClean="0"/>
              <a:t>Further analysis of existing data sets can help to evaluate the relative benefits of these different approaches.</a:t>
            </a:r>
          </a:p>
          <a:p>
            <a:endParaRPr lang="en-GB" sz="1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One final thought…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1595962"/>
            <a:ext cx="7667625" cy="3598863"/>
          </a:xfrm>
        </p:spPr>
        <p:txBody>
          <a:bodyPr>
            <a:normAutofit/>
          </a:bodyPr>
          <a:lstStyle/>
          <a:p>
            <a:r>
              <a:rPr lang="en-GB" sz="1600" b="1" dirty="0" smtClean="0"/>
              <a:t>An assumption</a:t>
            </a:r>
            <a:r>
              <a:rPr lang="en-GB" sz="1600" dirty="0" smtClean="0"/>
              <a:t>: if we know everything about the incoming 3D vector wind field and other relevant atmospheric parameters, then it should be possible (at least in principle) to relate this deterministically to a precise wind turbine output power?</a:t>
            </a:r>
          </a:p>
          <a:p>
            <a:endParaRPr lang="en-GB" sz="1600" dirty="0" smtClean="0"/>
          </a:p>
          <a:p>
            <a:r>
              <a:rPr lang="en-GB" sz="1600" dirty="0" smtClean="0"/>
              <a:t>So a task for </a:t>
            </a:r>
            <a:r>
              <a:rPr lang="en-GB" sz="1600" dirty="0" err="1" smtClean="0"/>
              <a:t>lidar</a:t>
            </a:r>
            <a:r>
              <a:rPr lang="en-GB" sz="1600" dirty="0" smtClean="0"/>
              <a:t> suppliers is to devise the best subset of that complete set of measurements, and to process the data so as to:</a:t>
            </a:r>
          </a:p>
          <a:p>
            <a:pPr lvl="1"/>
            <a:r>
              <a:rPr lang="en-GB" sz="1600" dirty="0"/>
              <a:t>Provide the closest possible approximation to idealised deterministic behaviour, giving low-uncertainty, low-scatter power </a:t>
            </a:r>
            <a:r>
              <a:rPr lang="en-GB" sz="1600" dirty="0" smtClean="0"/>
              <a:t>curves</a:t>
            </a:r>
          </a:p>
          <a:p>
            <a:pPr lvl="1"/>
            <a:r>
              <a:rPr lang="en-GB" sz="1600" dirty="0" smtClean="0"/>
              <a:t>Hence, give high confidence in any assessment of turbine under- (or over-) performance</a:t>
            </a:r>
            <a:endParaRPr lang="en-GB" sz="1600" dirty="0"/>
          </a:p>
          <a:p>
            <a:pPr lvl="1"/>
            <a:r>
              <a:rPr lang="en-GB" sz="1600" b="1" dirty="0" smtClean="0"/>
              <a:t>But</a:t>
            </a:r>
            <a:r>
              <a:rPr lang="en-GB" sz="1600" dirty="0" smtClean="0"/>
              <a:t>, must also be consistent </a:t>
            </a:r>
            <a:r>
              <a:rPr lang="en-GB" sz="1600" dirty="0"/>
              <a:t>with providing a financially-viable solution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 smtClean="0"/>
              <a:t>We (i.e. </a:t>
            </a:r>
            <a:r>
              <a:rPr lang="en-GB" sz="1600" dirty="0" err="1" smtClean="0"/>
              <a:t>lidar</a:t>
            </a:r>
            <a:r>
              <a:rPr lang="en-GB" sz="1600" dirty="0" smtClean="0"/>
              <a:t> suppliers) will need input from others to arrive at the best solution</a:t>
            </a:r>
          </a:p>
          <a:p>
            <a:endParaRPr lang="en-GB" sz="1600" dirty="0" smtClean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attempt to encapsulate the challenge for </a:t>
            </a:r>
            <a:r>
              <a:rPr lang="en-US" dirty="0" err="1" smtClean="0"/>
              <a:t>lidar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1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2050" name="AutoShape 2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https://www.evernote.com/shard/s439/nl/77680298/fe8db908-6db3-4734-979b-02170392bf11/res/c2a4a0a2-fed9-44ce-8903-48e80b7b46ad/Eff_PWLOSAF_72.5mVsWind_PWLOSAF_72.5_368%40Y2013_M06_D15-Y2013_M10_D20.png?resizeSmall&amp;width=832&amp;alpha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2182" y="1247775"/>
            <a:ext cx="7515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Ground-based lidar are being ever more widely used to provide bankable data for resource assessment.</a:t>
            </a:r>
          </a:p>
          <a:p>
            <a:endParaRPr lang="en-GB" sz="1800" dirty="0" smtClean="0"/>
          </a:p>
          <a:p>
            <a:r>
              <a:rPr lang="en-GB" sz="1800" dirty="0" smtClean="0"/>
              <a:t>The use of turbine-mounted lidar is becoming increasingly widespread for diagnosing turbine faults such as wind / yaw misalignment.</a:t>
            </a:r>
          </a:p>
          <a:p>
            <a:endParaRPr lang="en-GB" sz="1800" dirty="0" smtClean="0"/>
          </a:p>
          <a:p>
            <a:r>
              <a:rPr lang="en-GB" sz="1800" dirty="0" smtClean="0"/>
              <a:t>Turbine power curves can be measured </a:t>
            </a:r>
            <a:r>
              <a:rPr lang="en-GB" sz="1800" dirty="0" smtClean="0"/>
              <a:t>with </a:t>
            </a:r>
            <a:r>
              <a:rPr lang="en-GB" sz="1800" dirty="0" err="1" smtClean="0"/>
              <a:t>lidar</a:t>
            </a:r>
            <a:r>
              <a:rPr lang="en-GB" sz="1800" smtClean="0"/>
              <a:t> in </a:t>
            </a:r>
            <a:r>
              <a:rPr lang="en-GB" sz="1800" dirty="0" smtClean="0"/>
              <a:t>locations where met masts cannot be sited. Measurements of shear, veer and turbulence can help to give more comprehensive power curves. </a:t>
            </a:r>
          </a:p>
          <a:p>
            <a:endParaRPr lang="en-GB" sz="1800" dirty="0" smtClean="0"/>
          </a:p>
          <a:p>
            <a:r>
              <a:rPr lang="en-GB" sz="1800" dirty="0" smtClean="0"/>
              <a:t>Measurements made using a turbine-mounted continuous-wave (CW) scanning lidar contain a rich wealth of information on the wind field approaching the turbine.</a:t>
            </a:r>
          </a:p>
          <a:p>
            <a:endParaRPr lang="en-GB" sz="1800" dirty="0" smtClean="0"/>
          </a:p>
          <a:p>
            <a:r>
              <a:rPr lang="en-GB" sz="1800" dirty="0" smtClean="0"/>
              <a:t>Can we mine some of that information to improve our understanding of the wind field, and to give us better real-world power curves?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4338"/>
            <a:ext cx="8133490" cy="5334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 smtClean="0"/>
              <a:t>Verification of ground-based lidar performance</a:t>
            </a:r>
            <a:endParaRPr lang="en-US" dirty="0"/>
          </a:p>
        </p:txBody>
      </p:sp>
      <p:pic>
        <p:nvPicPr>
          <p:cNvPr id="8" name="Picture 7" descr="Z300s_at_Pershore.jpg"/>
          <p:cNvPicPr>
            <a:picLocks noChangeAspect="1"/>
          </p:cNvPicPr>
          <p:nvPr/>
        </p:nvPicPr>
        <p:blipFill>
          <a:blip r:embed="rId3">
            <a:lum bright="15000"/>
          </a:blip>
          <a:srcRect t="23159" b="6948"/>
          <a:stretch>
            <a:fillRect/>
          </a:stretch>
        </p:blipFill>
        <p:spPr>
          <a:xfrm>
            <a:off x="571500" y="1220123"/>
            <a:ext cx="4559808" cy="239024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975" y="3752850"/>
            <a:ext cx="4610100" cy="169545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648325" y="4180582"/>
            <a:ext cx="2809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b="1" i="1" dirty="0" smtClean="0">
                <a:solidFill>
                  <a:schemeClr val="accent4"/>
                </a:solidFill>
                <a:cs typeface="Arial" charset="0"/>
              </a:rPr>
              <a:t>Lidar calibration and performance validation process</a:t>
            </a:r>
          </a:p>
          <a:p>
            <a:endParaRPr lang="en-US" sz="800" b="1" i="1" dirty="0" smtClean="0">
              <a:solidFill>
                <a:schemeClr val="accent4"/>
              </a:solidFill>
              <a:cs typeface="Arial" charset="0"/>
            </a:endParaRPr>
          </a:p>
          <a:p>
            <a:r>
              <a:rPr lang="en-US" sz="1200" b="1" i="1" dirty="0" smtClean="0">
                <a:solidFill>
                  <a:schemeClr val="accent4"/>
                </a:solidFill>
                <a:cs typeface="Arial" charset="0"/>
              </a:rPr>
              <a:t>Rutherford et al, ZephIR Lidar</a:t>
            </a:r>
          </a:p>
          <a:p>
            <a:endParaRPr lang="en-US" sz="800" b="1" i="1" dirty="0" smtClean="0">
              <a:solidFill>
                <a:schemeClr val="accent4"/>
              </a:solidFill>
              <a:cs typeface="Arial" charset="0"/>
            </a:endParaRPr>
          </a:p>
          <a:p>
            <a:r>
              <a:rPr lang="en-US" sz="1200" b="1" i="1" dirty="0" smtClean="0">
                <a:solidFill>
                  <a:schemeClr val="accent4"/>
                </a:solidFill>
                <a:cs typeface="Arial" charset="0"/>
              </a:rPr>
              <a:t>AWEA 2012</a:t>
            </a:r>
            <a:endParaRPr lang="en-GB" sz="1200" b="1" i="1" dirty="0">
              <a:solidFill>
                <a:schemeClr val="accent4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 l="11571" t="590" r="15428" b="590"/>
          <a:stretch>
            <a:fillRect/>
          </a:stretch>
        </p:blipFill>
        <p:spPr bwMode="auto">
          <a:xfrm>
            <a:off x="5524500" y="1220043"/>
            <a:ext cx="3066190" cy="2713782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johnm\My Data\462\PythonResults_BSRCT_5\PythonCompare_462_PDLOSAC_Speed_184m_Range_70m_Height@Y2014_M08_D31-Y2014_M11_D04.png"/>
          <p:cNvPicPr>
            <a:picLocks noChangeAspect="1" noChangeArrowheads="1"/>
          </p:cNvPicPr>
          <p:nvPr/>
        </p:nvPicPr>
        <p:blipFill>
          <a:blip r:embed="rId3"/>
          <a:srcRect l="9842" r="14764"/>
          <a:stretch>
            <a:fillRect/>
          </a:stretch>
        </p:blipFill>
        <p:spPr bwMode="auto">
          <a:xfrm>
            <a:off x="2124000" y="1080000"/>
            <a:ext cx="2757611" cy="274320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4338"/>
            <a:ext cx="8133490" cy="5334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 smtClean="0"/>
              <a:t>Verification of turbine-mounted lidar performance</a:t>
            </a:r>
            <a:endParaRPr lang="en-US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9" name="Picture 5" descr="C:\Users\johnm\My Data\462\PythonResults_BSRCT_5\PythonCompare_462_PDLOSAC_Speed_184m_Range_45m_Height@Y2014_M08_D31-Y2014_M11_D04.png"/>
          <p:cNvPicPr>
            <a:picLocks noChangeAspect="1" noChangeArrowheads="1"/>
          </p:cNvPicPr>
          <p:nvPr/>
        </p:nvPicPr>
        <p:blipFill>
          <a:blip r:embed="rId4"/>
          <a:srcRect l="9842" r="14764"/>
          <a:stretch>
            <a:fillRect/>
          </a:stretch>
        </p:blipFill>
        <p:spPr bwMode="auto">
          <a:xfrm>
            <a:off x="3979500" y="2105031"/>
            <a:ext cx="2757611" cy="274320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pic>
        <p:nvPicPr>
          <p:cNvPr id="1028" name="Picture 4" descr="C:\Users\johnm\My Data\462\PythonResults_BSRCT_5\PythonCompare_462_PDLOSAC_Speed_184m_Range_20m_Height@Y2014_M08_D31-Y2014_M11_D04.png"/>
          <p:cNvPicPr>
            <a:picLocks noChangeAspect="1" noChangeArrowheads="1"/>
          </p:cNvPicPr>
          <p:nvPr/>
        </p:nvPicPr>
        <p:blipFill>
          <a:blip r:embed="rId5"/>
          <a:srcRect l="9842" r="14764"/>
          <a:stretch>
            <a:fillRect/>
          </a:stretch>
        </p:blipFill>
        <p:spPr bwMode="auto">
          <a:xfrm>
            <a:off x="5832000" y="3096000"/>
            <a:ext cx="2757611" cy="274320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pic>
        <p:nvPicPr>
          <p:cNvPr id="8" name="Picture 2" descr="https://www.evernote.com/shard/s133/sh/47a51afe-8428-46eb-9307-521567a2864c/637e5f98ed275dcb1d366490698cd9d3/res/9011852b-daad-4822-a74c-2b4b82b44448.png?resizeSmall&amp;width=832&amp;alpha=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-1250475" y="2791428"/>
            <a:ext cx="4826856" cy="140400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552700" y="1080000"/>
            <a:ext cx="215265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ZephIR </a:t>
            </a:r>
            <a:r>
              <a:rPr lang="en-GB" sz="1000" b="1" dirty="0" err="1" smtClean="0"/>
              <a:t>vs</a:t>
            </a:r>
            <a:r>
              <a:rPr lang="en-GB" sz="1000" b="1" dirty="0" smtClean="0"/>
              <a:t> Mast</a:t>
            </a:r>
            <a:endParaRPr lang="en-GB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10075" y="2105031"/>
            <a:ext cx="215265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ZephIR </a:t>
            </a:r>
            <a:r>
              <a:rPr lang="en-GB" sz="1000" b="1" dirty="0" err="1" smtClean="0"/>
              <a:t>vs</a:t>
            </a:r>
            <a:r>
              <a:rPr lang="en-GB" sz="1000" b="1" dirty="0" smtClean="0"/>
              <a:t> Mast</a:t>
            </a:r>
            <a:endParaRPr lang="en-GB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57925" y="3096000"/>
            <a:ext cx="215265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/>
              <a:t>ZephIR </a:t>
            </a:r>
            <a:r>
              <a:rPr lang="en-GB" sz="1000" b="1" dirty="0" err="1" smtClean="0"/>
              <a:t>vs</a:t>
            </a:r>
            <a:r>
              <a:rPr lang="en-GB" sz="1000" b="1" dirty="0" smtClean="0"/>
              <a:t> Mast</a:t>
            </a:r>
            <a:endParaRPr lang="en-GB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37946" y="1326221"/>
            <a:ext cx="307777" cy="2262221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800" b="1" dirty="0" smtClean="0"/>
              <a:t>ZephIR wind speed at 70 m height (m/s)</a:t>
            </a:r>
            <a:endParaRPr lang="en-GB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89025" y="2351252"/>
            <a:ext cx="307777" cy="2262221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800" b="1" dirty="0" smtClean="0"/>
              <a:t>ZephIR wind speed at 45 m height (m/s)</a:t>
            </a:r>
            <a:endParaRPr lang="en-GB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32000" y="3329962"/>
            <a:ext cx="307777" cy="2262221"/>
          </a:xfrm>
          <a:prstGeom prst="rect">
            <a:avLst/>
          </a:prstGeom>
          <a:solidFill>
            <a:schemeClr val="accent6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GB" sz="800" b="1" dirty="0" smtClean="0"/>
              <a:t>ZephIR wind speed at 20 m height (m/s)</a:t>
            </a:r>
            <a:endParaRPr lang="en-GB"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6619875" cy="323850"/>
          </a:xfrm>
        </p:spPr>
        <p:txBody>
          <a:bodyPr/>
          <a:lstStyle/>
          <a:p>
            <a:r>
              <a:rPr lang="en-GB" sz="1800" b="1" dirty="0" smtClean="0"/>
              <a:t>Case Study – Nacelle </a:t>
            </a:r>
            <a:r>
              <a:rPr lang="en-GB" sz="1800" b="1" dirty="0" err="1" smtClean="0"/>
              <a:t>LiDAR</a:t>
            </a:r>
            <a:r>
              <a:rPr lang="en-GB" sz="1800" b="1" dirty="0" smtClean="0"/>
              <a:t> Power Performance Project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57940" y="5695187"/>
            <a:ext cx="2570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i="1" dirty="0"/>
              <a:t>Eye of the Cyclops</a:t>
            </a:r>
          </a:p>
        </p:txBody>
      </p:sp>
      <p:pic>
        <p:nvPicPr>
          <p:cNvPr id="6" name="Picture 4" descr="C:\Users\sfeeney\Documents\Cyclops Project\Installation at Wadlow\Installation\Photos\P6112039.JPG"/>
          <p:cNvPicPr>
            <a:picLocks noChangeAspect="1" noChangeArrowheads="1"/>
          </p:cNvPicPr>
          <p:nvPr/>
        </p:nvPicPr>
        <p:blipFill>
          <a:blip r:embed="rId3" cstate="screen"/>
          <a:srcRect l="9596"/>
          <a:stretch>
            <a:fillRect/>
          </a:stretch>
        </p:blipFill>
        <p:spPr bwMode="auto">
          <a:xfrm>
            <a:off x="107504" y="797020"/>
            <a:ext cx="7307242" cy="606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643744" y="964669"/>
            <a:ext cx="5749230" cy="574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750" y="1394546"/>
            <a:ext cx="4298125" cy="3999088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Cyclops Motivations</a:t>
            </a:r>
            <a:endParaRPr lang="en-GB" b="1" dirty="0" smtClean="0"/>
          </a:p>
        </p:txBody>
      </p:sp>
      <p:sp>
        <p:nvSpPr>
          <p:cNvPr id="94" name="Content Placeholder 9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85750" y="1394546"/>
            <a:ext cx="4298125" cy="398634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indent="-273050" algn="ctr" eaLnBrk="0" hangingPunct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1800" b="1" u="sng" dirty="0" smtClean="0">
                <a:solidFill>
                  <a:schemeClr val="bg1"/>
                </a:solidFill>
                <a:latin typeface="+mj-lt"/>
              </a:rPr>
              <a:t>Why use a Nacelle Mounted </a:t>
            </a:r>
            <a:r>
              <a:rPr lang="en-GB" sz="1800" b="1" u="sng" dirty="0" err="1" smtClean="0">
                <a:solidFill>
                  <a:schemeClr val="bg1"/>
                </a:solidFill>
                <a:latin typeface="+mj-lt"/>
              </a:rPr>
              <a:t>LiDAR</a:t>
            </a:r>
            <a:r>
              <a:rPr lang="en-GB" sz="1800" b="1" u="sng" dirty="0" smtClean="0">
                <a:solidFill>
                  <a:schemeClr val="bg1"/>
                </a:solidFill>
                <a:latin typeface="+mj-lt"/>
              </a:rPr>
              <a:t>?</a:t>
            </a: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Cheaper – savings ~ £100,000/turbine</a:t>
            </a: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Quicker, more flexible, more turbines</a:t>
            </a: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Test at any point in turbine lifetime</a:t>
            </a: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Yaw Error</a:t>
            </a:r>
          </a:p>
          <a:p>
            <a:pPr marL="273050" lvl="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600" kern="0" dirty="0" smtClean="0"/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More information - Shear, inflow and veer</a:t>
            </a: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Better for complex terrain?</a:t>
            </a: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marR="0" lvl="0" indent="-273050" defTabSz="914400" eaLnBrk="0" latinLnBrk="0" hangingPunct="0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Char char="•"/>
              <a:tabLst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4910109" y="2231626"/>
            <a:ext cx="981994" cy="2915444"/>
            <a:chOff x="3124868" y="2991644"/>
            <a:chExt cx="981994" cy="291544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459163" y="3243263"/>
              <a:ext cx="71436" cy="26638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3170238" y="3243263"/>
              <a:ext cx="64928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184525" y="3098800"/>
              <a:ext cx="0" cy="1444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3819524" y="3098800"/>
              <a:ext cx="0" cy="1444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>
              <a:off x="3530600" y="4395788"/>
              <a:ext cx="5048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 bwMode="auto">
            <a:xfrm>
              <a:off x="4035424" y="4192588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4047300" y="4260850"/>
              <a:ext cx="0" cy="1444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 bwMode="auto">
            <a:xfrm>
              <a:off x="3963986" y="4192588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748449" y="3014988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843261" y="3026863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124868" y="2991644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196306" y="2991644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grpSp>
        <p:nvGrpSpPr>
          <p:cNvPr id="3" name="Group 22"/>
          <p:cNvGrpSpPr/>
          <p:nvPr/>
        </p:nvGrpSpPr>
        <p:grpSpPr>
          <a:xfrm>
            <a:off x="7048969" y="2231626"/>
            <a:ext cx="981994" cy="2915444"/>
            <a:chOff x="3124868" y="2991644"/>
            <a:chExt cx="981994" cy="291544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459163" y="3243263"/>
              <a:ext cx="71436" cy="26638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3170238" y="3243263"/>
              <a:ext cx="64928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3184525" y="3098800"/>
              <a:ext cx="0" cy="1444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3819524" y="3098800"/>
              <a:ext cx="0" cy="1444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3530600" y="4395788"/>
              <a:ext cx="5048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 bwMode="auto">
            <a:xfrm>
              <a:off x="4035424" y="4192588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flipV="1">
              <a:off x="4047300" y="4260850"/>
              <a:ext cx="0" cy="1444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 bwMode="auto">
            <a:xfrm>
              <a:off x="3963986" y="4192588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748449" y="3014988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843261" y="3026863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124868" y="2991644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3196306" y="2991644"/>
              <a:ext cx="71438" cy="7143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grpSp>
        <p:nvGrpSpPr>
          <p:cNvPr id="4" name="Group 35"/>
          <p:cNvGrpSpPr/>
          <p:nvPr/>
        </p:nvGrpSpPr>
        <p:grpSpPr>
          <a:xfrm>
            <a:off x="6264761" y="1259283"/>
            <a:ext cx="2268538" cy="3887787"/>
            <a:chOff x="5607050" y="2090738"/>
            <a:chExt cx="2268538" cy="3887787"/>
          </a:xfrm>
        </p:grpSpPr>
        <p:sp>
          <p:nvSpPr>
            <p:cNvPr id="37" name="Rectangle 36"/>
            <p:cNvSpPr/>
            <p:nvPr/>
          </p:nvSpPr>
          <p:spPr bwMode="auto">
            <a:xfrm>
              <a:off x="6697663" y="3386138"/>
              <a:ext cx="144462" cy="2592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8" name="Oval 37"/>
            <p:cNvSpPr/>
            <p:nvPr/>
          </p:nvSpPr>
          <p:spPr bwMode="auto">
            <a:xfrm rot="20047101">
              <a:off x="5607050" y="3482975"/>
              <a:ext cx="1152525" cy="215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9" name="Oval 38"/>
            <p:cNvSpPr/>
            <p:nvPr/>
          </p:nvSpPr>
          <p:spPr bwMode="auto">
            <a:xfrm rot="5400000">
              <a:off x="6211094" y="2577307"/>
              <a:ext cx="1157287" cy="1841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0" name="Oval 39"/>
            <p:cNvSpPr/>
            <p:nvPr/>
          </p:nvSpPr>
          <p:spPr bwMode="auto">
            <a:xfrm rot="12906856">
              <a:off x="6718300" y="3605213"/>
              <a:ext cx="1157288" cy="1857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6697663" y="3243263"/>
              <a:ext cx="144462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grpSp>
        <p:nvGrpSpPr>
          <p:cNvPr id="7" name="Group 41"/>
          <p:cNvGrpSpPr/>
          <p:nvPr/>
        </p:nvGrpSpPr>
        <p:grpSpPr>
          <a:xfrm>
            <a:off x="4814295" y="1092870"/>
            <a:ext cx="4032448" cy="2520280"/>
            <a:chOff x="827584" y="1628800"/>
            <a:chExt cx="7776864" cy="4320480"/>
          </a:xfrm>
        </p:grpSpPr>
        <p:grpSp>
          <p:nvGrpSpPr>
            <p:cNvPr id="8" name="Group 33"/>
            <p:cNvGrpSpPr/>
            <p:nvPr/>
          </p:nvGrpSpPr>
          <p:grpSpPr>
            <a:xfrm>
              <a:off x="827584" y="1628800"/>
              <a:ext cx="7776864" cy="4320480"/>
              <a:chOff x="827584" y="1628800"/>
              <a:chExt cx="7776864" cy="4320480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6372200" y="3140968"/>
                <a:ext cx="2232248" cy="12241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96136" y="1628800"/>
                <a:ext cx="576064" cy="21602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96136" y="3789040"/>
                <a:ext cx="576064" cy="21602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827584" y="2708920"/>
                <a:ext cx="216024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1007603" y="1845486"/>
                <a:ext cx="1368154" cy="791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err="1" smtClean="0"/>
                  <a:t>V</a:t>
                </a:r>
                <a:r>
                  <a:rPr lang="en-GB" sz="1200" dirty="0" err="1" smtClean="0"/>
                  <a:t>h</a:t>
                </a:r>
                <a:endParaRPr lang="en-GB" sz="1200" dirty="0"/>
              </a:p>
            </p:txBody>
          </p:sp>
          <p:cxnSp>
            <p:nvCxnSpPr>
              <p:cNvPr id="52" name="Straight Arrow Connector 51"/>
              <p:cNvCxnSpPr>
                <a:stCxn id="49" idx="0"/>
              </p:cNvCxnSpPr>
              <p:nvPr/>
            </p:nvCxnSpPr>
            <p:spPr>
              <a:xfrm flipH="1" flipV="1">
                <a:off x="3131840" y="2708920"/>
                <a:ext cx="2952328" cy="1080120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9" idx="0"/>
              </p:cNvCxnSpPr>
              <p:nvPr/>
            </p:nvCxnSpPr>
            <p:spPr>
              <a:xfrm flipH="1">
                <a:off x="3131840" y="3789040"/>
                <a:ext cx="2952328" cy="1071736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899592" y="4869160"/>
                <a:ext cx="216024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3131840" y="2636912"/>
                <a:ext cx="1440160" cy="504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3131840" y="4293096"/>
                <a:ext cx="1440160" cy="504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4691974" y="3410851"/>
                <a:ext cx="1224136" cy="792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/>
                  <a:t>2</a:t>
                </a:r>
                <a:r>
                  <a:rPr lang="el-GR" sz="2400" dirty="0" smtClean="0"/>
                  <a:t>α</a:t>
                </a:r>
                <a:endParaRPr lang="en-GB" sz="2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007603" y="4130932"/>
              <a:ext cx="1260142" cy="7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err="1" smtClean="0"/>
                <a:t>V</a:t>
              </a:r>
              <a:r>
                <a:rPr lang="en-GB" sz="1200" dirty="0" err="1" smtClean="0"/>
                <a:t>h</a:t>
              </a:r>
              <a:endParaRPr lang="en-GB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52692" y="2283162"/>
              <a:ext cx="1332147" cy="7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V</a:t>
              </a:r>
              <a:r>
                <a:rPr lang="en-GB" sz="1200" dirty="0" smtClean="0"/>
                <a:t>LHS</a:t>
              </a:r>
              <a:endParaRPr lang="en-GB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55876" y="4526644"/>
              <a:ext cx="1368152" cy="7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V</a:t>
              </a:r>
              <a:r>
                <a:rPr lang="en-GB" sz="1200" dirty="0" smtClean="0"/>
                <a:t>RHS</a:t>
              </a:r>
              <a:endParaRPr lang="en-GB" sz="1200" dirty="0"/>
            </a:p>
          </p:txBody>
        </p:sp>
      </p:grpSp>
      <p:grpSp>
        <p:nvGrpSpPr>
          <p:cNvPr id="9" name="Group 57"/>
          <p:cNvGrpSpPr/>
          <p:nvPr/>
        </p:nvGrpSpPr>
        <p:grpSpPr>
          <a:xfrm>
            <a:off x="4851632" y="3613150"/>
            <a:ext cx="3995111" cy="2736304"/>
            <a:chOff x="827584" y="1628800"/>
            <a:chExt cx="7776864" cy="4320480"/>
          </a:xfrm>
        </p:grpSpPr>
        <p:grpSp>
          <p:nvGrpSpPr>
            <p:cNvPr id="10" name="Group 37"/>
            <p:cNvGrpSpPr/>
            <p:nvPr/>
          </p:nvGrpSpPr>
          <p:grpSpPr>
            <a:xfrm>
              <a:off x="827584" y="1628800"/>
              <a:ext cx="7776864" cy="4320480"/>
              <a:chOff x="827584" y="1628800"/>
              <a:chExt cx="7776864" cy="4320480"/>
            </a:xfrm>
          </p:grpSpPr>
          <p:grpSp>
            <p:nvGrpSpPr>
              <p:cNvPr id="23" name="Group 33"/>
              <p:cNvGrpSpPr/>
              <p:nvPr/>
            </p:nvGrpSpPr>
            <p:grpSpPr>
              <a:xfrm>
                <a:off x="827584" y="1628800"/>
                <a:ext cx="7776864" cy="4320480"/>
                <a:chOff x="827584" y="1628800"/>
                <a:chExt cx="7776864" cy="4320480"/>
              </a:xfrm>
            </p:grpSpPr>
            <p:sp>
              <p:nvSpPr>
                <p:cNvPr id="69" name="Rounded Rectangle 68"/>
                <p:cNvSpPr/>
                <p:nvPr/>
              </p:nvSpPr>
              <p:spPr>
                <a:xfrm>
                  <a:off x="6372200" y="3140968"/>
                  <a:ext cx="2232248" cy="122413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5796136" y="1628800"/>
                  <a:ext cx="576064" cy="216024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796136" y="3789040"/>
                  <a:ext cx="576064" cy="216024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72" name="Straight Arrow Connector 71"/>
                <p:cNvCxnSpPr/>
                <p:nvPr/>
              </p:nvCxnSpPr>
              <p:spPr>
                <a:xfrm>
                  <a:off x="827584" y="2708920"/>
                  <a:ext cx="2160240" cy="36004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8"/>
                <p:cNvSpPr txBox="1"/>
                <p:nvPr/>
              </p:nvSpPr>
              <p:spPr>
                <a:xfrm>
                  <a:off x="1660990" y="2249304"/>
                  <a:ext cx="1296144" cy="728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 err="1" smtClean="0"/>
                    <a:t>V</a:t>
                  </a:r>
                  <a:r>
                    <a:rPr lang="en-GB" sz="1200" dirty="0" err="1" smtClean="0"/>
                    <a:t>h</a:t>
                  </a:r>
                  <a:endParaRPr lang="en-GB" sz="1200" dirty="0"/>
                </a:p>
              </p:txBody>
            </p:sp>
            <p:cxnSp>
              <p:nvCxnSpPr>
                <p:cNvPr id="74" name="Straight Arrow Connector 73"/>
                <p:cNvCxnSpPr>
                  <a:stCxn id="71" idx="0"/>
                </p:cNvCxnSpPr>
                <p:nvPr/>
              </p:nvCxnSpPr>
              <p:spPr>
                <a:xfrm flipH="1" flipV="1">
                  <a:off x="3131840" y="2708920"/>
                  <a:ext cx="2952328" cy="1080120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71" idx="0"/>
                </p:cNvCxnSpPr>
                <p:nvPr/>
              </p:nvCxnSpPr>
              <p:spPr>
                <a:xfrm flipH="1">
                  <a:off x="3131840" y="3789040"/>
                  <a:ext cx="2952328" cy="1071736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>
                  <a:off x="899592" y="4869160"/>
                  <a:ext cx="2160240" cy="43204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3131840" y="2780928"/>
                  <a:ext cx="1800200" cy="64807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3131840" y="4365104"/>
                  <a:ext cx="1224136" cy="43204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Box 78"/>
                <p:cNvSpPr txBox="1"/>
                <p:nvPr/>
              </p:nvSpPr>
              <p:spPr>
                <a:xfrm>
                  <a:off x="4994614" y="3423653"/>
                  <a:ext cx="1224136" cy="728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 smtClean="0"/>
                    <a:t>2</a:t>
                  </a:r>
                  <a:r>
                    <a:rPr lang="el-GR" sz="2400" dirty="0" smtClean="0"/>
                    <a:t>α</a:t>
                  </a:r>
                  <a:endParaRPr lang="en-GB" sz="2400" dirty="0"/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1640928" y="4377255"/>
                <a:ext cx="1368153" cy="749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err="1" smtClean="0"/>
                  <a:t>V</a:t>
                </a:r>
                <a:r>
                  <a:rPr lang="en-GB" sz="1200" dirty="0" err="1" smtClean="0"/>
                  <a:t>h</a:t>
                </a:r>
                <a:endParaRPr lang="en-GB" sz="12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347862" y="3140967"/>
                <a:ext cx="1800202" cy="72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/>
                  <a:t>V</a:t>
                </a:r>
                <a:r>
                  <a:rPr lang="en-GB" sz="1200" dirty="0" smtClean="0"/>
                  <a:t>LHS</a:t>
                </a:r>
                <a:endParaRPr lang="en-GB" sz="12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771799" y="3869912"/>
                <a:ext cx="1728193" cy="72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/>
                  <a:t>V</a:t>
                </a:r>
                <a:r>
                  <a:rPr lang="en-GB" sz="1200" dirty="0" smtClean="0"/>
                  <a:t>RHS</a:t>
                </a:r>
                <a:endParaRPr lang="en-GB" sz="1200" dirty="0"/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3131840" y="4869160"/>
              <a:ext cx="2160240" cy="43204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131840" y="2708920"/>
              <a:ext cx="2160240" cy="36004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574514" y="4519376"/>
              <a:ext cx="1512168" cy="5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α</a:t>
              </a:r>
              <a:r>
                <a:rPr lang="en-GB" dirty="0" smtClean="0"/>
                <a:t> + </a:t>
              </a:r>
              <a:r>
                <a:rPr lang="el-GR" dirty="0" smtClean="0"/>
                <a:t>γ</a:t>
              </a:r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501312" y="2055501"/>
              <a:ext cx="1584176" cy="5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α</a:t>
              </a:r>
              <a:r>
                <a:rPr lang="en-GB" dirty="0" smtClean="0"/>
                <a:t> - </a:t>
              </a:r>
              <a:r>
                <a:rPr lang="el-GR" dirty="0" smtClean="0"/>
                <a:t>γ</a:t>
              </a:r>
              <a:endParaRPr lang="en-GB" dirty="0"/>
            </a:p>
          </p:txBody>
        </p:sp>
        <p:cxnSp>
          <p:nvCxnSpPr>
            <p:cNvPr id="64" name="Straight Arrow Connector 63"/>
            <p:cNvCxnSpPr>
              <a:stCxn id="63" idx="2"/>
            </p:cNvCxnSpPr>
            <p:nvPr/>
          </p:nvCxnSpPr>
          <p:spPr>
            <a:xfrm flipH="1">
              <a:off x="3789346" y="2638657"/>
              <a:ext cx="504055" cy="142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79"/>
          <p:cNvGrpSpPr/>
          <p:nvPr/>
        </p:nvGrpSpPr>
        <p:grpSpPr>
          <a:xfrm>
            <a:off x="5218957" y="1279363"/>
            <a:ext cx="3697288" cy="3887787"/>
            <a:chOff x="4178300" y="2090738"/>
            <a:chExt cx="3697288" cy="3887787"/>
          </a:xfrm>
        </p:grpSpPr>
        <p:grpSp>
          <p:nvGrpSpPr>
            <p:cNvPr id="42" name="Group 38"/>
            <p:cNvGrpSpPr/>
            <p:nvPr/>
          </p:nvGrpSpPr>
          <p:grpSpPr>
            <a:xfrm>
              <a:off x="5607050" y="2090738"/>
              <a:ext cx="2268538" cy="3887787"/>
              <a:chOff x="5607050" y="2090738"/>
              <a:chExt cx="2268538" cy="3887787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6697663" y="3386138"/>
                <a:ext cx="144462" cy="25923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 rot="20047101">
                <a:off x="5607050" y="3482975"/>
                <a:ext cx="1152525" cy="2159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91" name="Oval 90"/>
              <p:cNvSpPr/>
              <p:nvPr/>
            </p:nvSpPr>
            <p:spPr bwMode="auto">
              <a:xfrm rot="5400000">
                <a:off x="6211094" y="2577307"/>
                <a:ext cx="1157287" cy="1841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 rot="12906856">
                <a:off x="6718300" y="3605213"/>
                <a:ext cx="1157288" cy="185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6697663" y="3243263"/>
                <a:ext cx="144462" cy="1428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82" name="Straight Connector 81"/>
            <p:cNvCxnSpPr>
              <a:endCxn id="85" idx="0"/>
            </p:cNvCxnSpPr>
            <p:nvPr/>
          </p:nvCxnSpPr>
          <p:spPr bwMode="auto">
            <a:xfrm flipH="1" flipV="1">
              <a:off x="4250532" y="2522538"/>
              <a:ext cx="2469357" cy="741362"/>
            </a:xfrm>
            <a:prstGeom prst="line">
              <a:avLst/>
            </a:prstGeom>
            <a:ln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85" idx="4"/>
            </p:cNvCxnSpPr>
            <p:nvPr/>
          </p:nvCxnSpPr>
          <p:spPr bwMode="auto">
            <a:xfrm flipH="1">
              <a:off x="4250532" y="3340100"/>
              <a:ext cx="2451893" cy="766763"/>
            </a:xfrm>
            <a:prstGeom prst="line">
              <a:avLst/>
            </a:prstGeom>
            <a:ln>
              <a:solidFill>
                <a:srgbClr val="FF9999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 bwMode="auto">
            <a:xfrm>
              <a:off x="4178300" y="2522538"/>
              <a:ext cx="144463" cy="1584325"/>
            </a:xfrm>
            <a:prstGeom prst="ellipse">
              <a:avLst/>
            </a:prstGeom>
            <a:noFill/>
            <a:ln>
              <a:solidFill>
                <a:srgbClr val="FF99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grpSp>
        <p:nvGrpSpPr>
          <p:cNvPr id="43" name="Group 95"/>
          <p:cNvGrpSpPr/>
          <p:nvPr/>
        </p:nvGrpSpPr>
        <p:grpSpPr>
          <a:xfrm>
            <a:off x="5938095" y="1927063"/>
            <a:ext cx="1296987" cy="1152525"/>
            <a:chOff x="5938095" y="1927063"/>
            <a:chExt cx="1296987" cy="1152525"/>
          </a:xfrm>
        </p:grpSpPr>
        <p:sp>
          <p:nvSpPr>
            <p:cNvPr id="97" name="Oval 96"/>
            <p:cNvSpPr/>
            <p:nvPr/>
          </p:nvSpPr>
          <p:spPr bwMode="auto">
            <a:xfrm>
              <a:off x="5938095" y="1927063"/>
              <a:ext cx="144462" cy="1152525"/>
            </a:xfrm>
            <a:prstGeom prst="ellipse">
              <a:avLst/>
            </a:prstGeom>
            <a:noFill/>
            <a:ln>
              <a:solidFill>
                <a:srgbClr val="FF99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6514357" y="2071525"/>
              <a:ext cx="144463" cy="792163"/>
            </a:xfrm>
            <a:prstGeom prst="ellipse">
              <a:avLst/>
            </a:prstGeom>
            <a:noFill/>
            <a:ln>
              <a:solidFill>
                <a:srgbClr val="FF99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7090620" y="2287425"/>
              <a:ext cx="144462" cy="431800"/>
            </a:xfrm>
            <a:prstGeom prst="ellipse">
              <a:avLst/>
            </a:prstGeom>
            <a:noFill/>
            <a:ln>
              <a:solidFill>
                <a:srgbClr val="FF99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6"/>
          <p:cNvGrpSpPr>
            <a:grpSpLocks/>
          </p:cNvGrpSpPr>
          <p:nvPr/>
        </p:nvGrpSpPr>
        <p:grpSpPr bwMode="auto">
          <a:xfrm>
            <a:off x="5607599" y="1786011"/>
            <a:ext cx="2268247" cy="3888241"/>
            <a:chOff x="5785505" y="1844824"/>
            <a:chExt cx="2268358" cy="3888432"/>
          </a:xfrm>
        </p:grpSpPr>
        <p:sp>
          <p:nvSpPr>
            <p:cNvPr id="12" name="Oval 11"/>
            <p:cNvSpPr/>
            <p:nvPr/>
          </p:nvSpPr>
          <p:spPr>
            <a:xfrm>
              <a:off x="6875622" y="2997333"/>
              <a:ext cx="144469" cy="1428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75622" y="3140215"/>
              <a:ext cx="144469" cy="2592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 rot="20047101">
              <a:off x="5784956" y="3237056"/>
              <a:ext cx="1152581" cy="2159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6389029" y="2331344"/>
              <a:ext cx="1157344" cy="1841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 rot="12906856">
              <a:off x="6896260" y="3359300"/>
              <a:ext cx="1157345" cy="1857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5762625" y="2290763"/>
            <a:ext cx="20161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>
            <a:off x="5762625" y="3730625"/>
            <a:ext cx="20161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 flipH="1" flipV="1">
            <a:off x="1225550" y="5602288"/>
            <a:ext cx="6769100" cy="714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1"/>
          </p:cNvCxnSpPr>
          <p:nvPr/>
        </p:nvCxnSpPr>
        <p:spPr bwMode="auto">
          <a:xfrm flipH="1" flipV="1">
            <a:off x="2665413" y="1714500"/>
            <a:ext cx="4054475" cy="1244600"/>
          </a:xfrm>
          <a:prstGeom prst="line">
            <a:avLst/>
          </a:prstGeom>
          <a:ln>
            <a:solidFill>
              <a:srgbClr val="FF99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9" idx="6"/>
          </p:cNvCxnSpPr>
          <p:nvPr/>
        </p:nvCxnSpPr>
        <p:spPr bwMode="auto">
          <a:xfrm flipH="1">
            <a:off x="2593975" y="3035300"/>
            <a:ext cx="4108450" cy="1198563"/>
          </a:xfrm>
          <a:prstGeom prst="line">
            <a:avLst/>
          </a:prstGeom>
          <a:ln>
            <a:solidFill>
              <a:srgbClr val="FF99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 bwMode="auto">
          <a:xfrm>
            <a:off x="3386138" y="2001838"/>
            <a:ext cx="144462" cy="2016125"/>
          </a:xfrm>
          <a:prstGeom prst="ellipse">
            <a:avLst/>
          </a:prstGeom>
          <a:noFill/>
          <a:ln>
            <a:solidFill>
              <a:srgbClr val="FF999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1" name="Oval 40"/>
          <p:cNvSpPr/>
          <p:nvPr/>
        </p:nvSpPr>
        <p:spPr bwMode="auto">
          <a:xfrm>
            <a:off x="4178300" y="2217738"/>
            <a:ext cx="144463" cy="1584325"/>
          </a:xfrm>
          <a:prstGeom prst="ellipse">
            <a:avLst/>
          </a:prstGeom>
          <a:noFill/>
          <a:ln>
            <a:solidFill>
              <a:srgbClr val="FF999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2" name="Oval 41"/>
          <p:cNvSpPr/>
          <p:nvPr/>
        </p:nvSpPr>
        <p:spPr bwMode="auto">
          <a:xfrm>
            <a:off x="4897438" y="2433638"/>
            <a:ext cx="144462" cy="1152525"/>
          </a:xfrm>
          <a:prstGeom prst="ellipse">
            <a:avLst/>
          </a:prstGeom>
          <a:noFill/>
          <a:ln>
            <a:solidFill>
              <a:srgbClr val="FF999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3" name="Oval 42"/>
          <p:cNvSpPr/>
          <p:nvPr/>
        </p:nvSpPr>
        <p:spPr bwMode="auto">
          <a:xfrm>
            <a:off x="5473700" y="2578100"/>
            <a:ext cx="144463" cy="792163"/>
          </a:xfrm>
          <a:prstGeom prst="ellipse">
            <a:avLst/>
          </a:prstGeom>
          <a:noFill/>
          <a:ln>
            <a:solidFill>
              <a:srgbClr val="FF999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3098073" y="2722069"/>
            <a:ext cx="1008063" cy="2880219"/>
            <a:chOff x="1043608" y="2780928"/>
            <a:chExt cx="1008112" cy="2880360"/>
          </a:xfrm>
        </p:grpSpPr>
        <p:sp>
          <p:nvSpPr>
            <p:cNvPr id="44" name="Rectangle 43"/>
            <p:cNvSpPr/>
            <p:nvPr/>
          </p:nvSpPr>
          <p:spPr>
            <a:xfrm>
              <a:off x="1404716" y="2997333"/>
              <a:ext cx="71440" cy="26639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115777" y="2997333"/>
              <a:ext cx="64931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67"/>
            <p:cNvGrpSpPr>
              <a:grpSpLocks/>
            </p:cNvGrpSpPr>
            <p:nvPr/>
          </p:nvGrpSpPr>
          <p:grpSpPr bwMode="auto"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V="1">
                <a:off x="1778136" y="2852863"/>
                <a:ext cx="0" cy="14447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1778136" y="2781422"/>
                <a:ext cx="71441" cy="7144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692407" y="2781422"/>
                <a:ext cx="85729" cy="7144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grpSp>
          <p:nvGrpSpPr>
            <p:cNvPr id="7" name="Group 66"/>
            <p:cNvGrpSpPr>
              <a:grpSpLocks/>
            </p:cNvGrpSpPr>
            <p:nvPr/>
          </p:nvGrpSpPr>
          <p:grpSpPr bwMode="auto"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1765095" y="2852863"/>
                <a:ext cx="0" cy="14447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1765095" y="2781422"/>
                <a:ext cx="84142" cy="7144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92066" y="2781422"/>
                <a:ext cx="73029" cy="7144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72" name="Straight Connector 71"/>
            <p:cNvCxnSpPr/>
            <p:nvPr/>
          </p:nvCxnSpPr>
          <p:spPr>
            <a:xfrm>
              <a:off x="1476156" y="4149914"/>
              <a:ext cx="5048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V="1">
                <a:off x="1764982" y="2866016"/>
                <a:ext cx="0" cy="14447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1764982" y="2794576"/>
                <a:ext cx="71441" cy="7144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691953" y="2794576"/>
                <a:ext cx="73029" cy="7144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</p:grpSp>
      <p:grpSp>
        <p:nvGrpSpPr>
          <p:cNvPr id="14" name="Group 115"/>
          <p:cNvGrpSpPr>
            <a:grpSpLocks/>
          </p:cNvGrpSpPr>
          <p:nvPr/>
        </p:nvGrpSpPr>
        <p:grpSpPr bwMode="auto">
          <a:xfrm>
            <a:off x="1297961" y="1137971"/>
            <a:ext cx="2664167" cy="4464277"/>
            <a:chOff x="1835693" y="1196752"/>
            <a:chExt cx="2664298" cy="4464496"/>
          </a:xfrm>
        </p:grpSpPr>
        <p:sp>
          <p:nvSpPr>
            <p:cNvPr id="96" name="Oval 95"/>
            <p:cNvSpPr/>
            <p:nvPr/>
          </p:nvSpPr>
          <p:spPr>
            <a:xfrm>
              <a:off x="3060330" y="5445377"/>
              <a:ext cx="144469" cy="2159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3182573" y="1197019"/>
              <a:ext cx="1317690" cy="4268996"/>
            </a:xfrm>
            <a:prstGeom prst="line">
              <a:avLst/>
            </a:prstGeom>
            <a:ln>
              <a:solidFill>
                <a:srgbClr val="93FA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 flipV="1">
              <a:off x="1836307" y="1197019"/>
              <a:ext cx="1270062" cy="4251534"/>
            </a:xfrm>
            <a:prstGeom prst="line">
              <a:avLst/>
            </a:prstGeom>
            <a:ln>
              <a:solidFill>
                <a:srgbClr val="93FA6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 rot="5400000">
              <a:off x="3096050" y="1305768"/>
              <a:ext cx="144470" cy="1943196"/>
            </a:xfrm>
            <a:prstGeom prst="ellipse">
              <a:avLst/>
            </a:prstGeom>
            <a:noFill/>
            <a:ln>
              <a:solidFill>
                <a:srgbClr val="93FA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rot="5400000">
              <a:off x="3132565" y="2132896"/>
              <a:ext cx="144470" cy="1584403"/>
            </a:xfrm>
            <a:prstGeom prst="ellipse">
              <a:avLst/>
            </a:prstGeom>
            <a:noFill/>
            <a:ln>
              <a:solidFill>
                <a:srgbClr val="93FA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3096051" y="3177522"/>
              <a:ext cx="144469" cy="1079553"/>
            </a:xfrm>
            <a:prstGeom prst="ellipse">
              <a:avLst/>
            </a:prstGeom>
            <a:noFill/>
            <a:ln>
              <a:solidFill>
                <a:srgbClr val="93FA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4" name="Oval 103"/>
            <p:cNvSpPr/>
            <p:nvPr/>
          </p:nvSpPr>
          <p:spPr>
            <a:xfrm rot="5400000">
              <a:off x="3096844" y="4113400"/>
              <a:ext cx="142882" cy="647732"/>
            </a:xfrm>
            <a:prstGeom prst="ellipse">
              <a:avLst/>
            </a:prstGeom>
            <a:noFill/>
            <a:ln>
              <a:solidFill>
                <a:srgbClr val="93FA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3096050" y="296069"/>
              <a:ext cx="144470" cy="2521074"/>
            </a:xfrm>
            <a:prstGeom prst="ellipse">
              <a:avLst/>
            </a:prstGeom>
            <a:noFill/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31762" name="TextBox 117"/>
          <p:cNvSpPr txBox="1">
            <a:spLocks noChangeArrowheads="1"/>
          </p:cNvSpPr>
          <p:nvPr/>
        </p:nvSpPr>
        <p:spPr bwMode="auto">
          <a:xfrm>
            <a:off x="6914309" y="1858015"/>
            <a:ext cx="667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/>
              <a:t>U</a:t>
            </a:r>
            <a:r>
              <a:rPr lang="en-GB" baseline="-25000"/>
              <a:t>5</a:t>
            </a:r>
          </a:p>
        </p:txBody>
      </p:sp>
      <p:sp>
        <p:nvSpPr>
          <p:cNvPr id="31763" name="TextBox 118"/>
          <p:cNvSpPr txBox="1">
            <a:spLocks noChangeArrowheads="1"/>
          </p:cNvSpPr>
          <p:nvPr/>
        </p:nvSpPr>
        <p:spPr bwMode="auto">
          <a:xfrm>
            <a:off x="6914309" y="2362047"/>
            <a:ext cx="667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baseline="-25000" dirty="0"/>
              <a:t>4</a:t>
            </a:r>
          </a:p>
        </p:txBody>
      </p:sp>
      <p:sp>
        <p:nvSpPr>
          <p:cNvPr id="31764" name="TextBox 119"/>
          <p:cNvSpPr txBox="1">
            <a:spLocks noChangeArrowheads="1"/>
          </p:cNvSpPr>
          <p:nvPr/>
        </p:nvSpPr>
        <p:spPr bwMode="auto">
          <a:xfrm>
            <a:off x="6914309" y="2856786"/>
            <a:ext cx="8644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baseline="-25000" dirty="0"/>
              <a:t>3</a:t>
            </a:r>
          </a:p>
        </p:txBody>
      </p:sp>
      <p:sp>
        <p:nvSpPr>
          <p:cNvPr id="31765" name="TextBox 120"/>
          <p:cNvSpPr txBox="1">
            <a:spLocks noChangeArrowheads="1"/>
          </p:cNvSpPr>
          <p:nvPr/>
        </p:nvSpPr>
        <p:spPr bwMode="auto">
          <a:xfrm>
            <a:off x="6914309" y="3298105"/>
            <a:ext cx="667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baseline="-25000" dirty="0"/>
              <a:t>2</a:t>
            </a:r>
          </a:p>
        </p:txBody>
      </p:sp>
      <p:sp>
        <p:nvSpPr>
          <p:cNvPr id="31766" name="TextBox 121"/>
          <p:cNvSpPr txBox="1">
            <a:spLocks noChangeArrowheads="1"/>
          </p:cNvSpPr>
          <p:nvPr/>
        </p:nvSpPr>
        <p:spPr bwMode="auto">
          <a:xfrm>
            <a:off x="6914309" y="3730132"/>
            <a:ext cx="667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/>
              <a:t>U</a:t>
            </a:r>
            <a:r>
              <a:rPr lang="en-GB" baseline="-25000" dirty="0"/>
              <a:t>1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546725" y="1785938"/>
            <a:ext cx="2447925" cy="24479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6" name="Oval 55"/>
          <p:cNvSpPr/>
          <p:nvPr/>
        </p:nvSpPr>
        <p:spPr bwMode="auto">
          <a:xfrm>
            <a:off x="6049963" y="2794000"/>
            <a:ext cx="144462" cy="431800"/>
          </a:xfrm>
          <a:prstGeom prst="ellipse">
            <a:avLst/>
          </a:prstGeom>
          <a:noFill/>
          <a:ln>
            <a:solidFill>
              <a:srgbClr val="FF999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5546725" y="2794000"/>
            <a:ext cx="24479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>
            <a:off x="5618163" y="3298825"/>
            <a:ext cx="23034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Project Cyclops Measurement Set-Up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Project Cyclops - Some Results </a:t>
            </a:r>
            <a:endParaRPr lang="en-GB" b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0964" name="Picture 2" descr="D:\Documents and Settings\icampbell\My Documents\ANALYSIS\LiDAR Analysis\Cyclops\Final Analysis\Analysis\Charts\Phase Comparison\ZephIR Versus Fixed Mast Wind Speed Comparisons Phase Comparison (210° - 240°)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51283" y="1136822"/>
            <a:ext cx="4938713" cy="493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sfeeney\Documents\Cyclops Project\EWEA 2014\Poster\Nacelle LiDAR Versus Ground LiDAR Rotor Equivalent Wind Speed (210° - 240°)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11025" y="1127297"/>
            <a:ext cx="4938713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74865" y="1394546"/>
            <a:ext cx="2792186" cy="399908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Correlating 10-minute averaged wind speeds:</a:t>
            </a: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Nacelle lidar HH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vs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</a:t>
            </a:r>
            <a:br>
              <a:rPr lang="en-US" sz="1600" dirty="0" smtClean="0">
                <a:solidFill>
                  <a:schemeClr val="bg1"/>
                </a:solidFill>
                <a:latin typeface="+mn-lt"/>
              </a:rPr>
            </a:b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Met Mast HH: </a:t>
            </a:r>
            <a:br>
              <a:rPr lang="en-US" sz="1600" dirty="0" smtClean="0">
                <a:solidFill>
                  <a:schemeClr val="bg1"/>
                </a:solidFill>
                <a:latin typeface="+mn-lt"/>
              </a:rPr>
            </a:b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y = 1 x</a:t>
            </a: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Nacelle lidar REWS </a:t>
            </a:r>
            <a:r>
              <a:rPr lang="en-US" sz="1600" dirty="0" err="1" smtClean="0">
                <a:solidFill>
                  <a:schemeClr val="bg1"/>
                </a:solidFill>
                <a:latin typeface="+mn-lt"/>
              </a:rPr>
              <a:t>vs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Ground lidar REWS: </a:t>
            </a:r>
            <a:br>
              <a:rPr lang="en-US" sz="1600" dirty="0" smtClean="0">
                <a:solidFill>
                  <a:schemeClr val="bg1"/>
                </a:solidFill>
                <a:latin typeface="+mn-lt"/>
              </a:rPr>
            </a:b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y = 1.003 x</a:t>
            </a: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Very low  scatter</a:t>
            </a: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600" dirty="0" smtClean="0">
              <a:solidFill>
                <a:schemeClr val="bg1"/>
              </a:solidFill>
              <a:latin typeface="+mn-lt"/>
            </a:endParaRPr>
          </a:p>
          <a:p>
            <a:pPr marL="273050" indent="-2730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Yaw error negligible</a:t>
            </a: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1025" y="1691816"/>
            <a:ext cx="5255152" cy="344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4338"/>
            <a:ext cx="72390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Shear, veer and </a:t>
            </a:r>
            <a:r>
              <a:rPr lang="en-US" dirty="0" err="1" smtClean="0"/>
              <a:t>rews</a:t>
            </a:r>
            <a:endParaRPr lang="en-US" dirty="0"/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9470" y="3919563"/>
            <a:ext cx="2628900" cy="1933575"/>
          </a:xfrm>
          <a:prstGeom prst="rect">
            <a:avLst/>
          </a:prstGeom>
          <a:noFill/>
        </p:spPr>
      </p:pic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4"/>
          <a:srcRect l="43569" t="12927" r="1320" b="2154"/>
          <a:stretch>
            <a:fillRect/>
          </a:stretch>
        </p:blipFill>
        <p:spPr bwMode="auto">
          <a:xfrm>
            <a:off x="3171084" y="3824313"/>
            <a:ext cx="2254061" cy="2128362"/>
          </a:xfrm>
          <a:prstGeom prst="rect">
            <a:avLst/>
          </a:prstGeom>
          <a:noFill/>
          <a:ln w="31750">
            <a:noFill/>
          </a:ln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406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183" y="3919563"/>
            <a:ext cx="23819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Rotor-equivalent wind speed (REWS) accounts for shear and veer across the rotor diameter giving a better representation of the energy in the wind</a:t>
            </a:r>
            <a:endParaRPr lang="en-GB" sz="16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3489853"/>
            <a:ext cx="4324350" cy="36353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Rotor equivalent wind speed</a:t>
            </a:r>
            <a:endParaRPr lang="en-GB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57200" y="1041928"/>
            <a:ext cx="7911170" cy="36353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Shear and veer profiles for 1 day of project </a:t>
            </a:r>
            <a:r>
              <a:rPr lang="en-GB" dirty="0" err="1" smtClean="0"/>
              <a:t>cyclops</a:t>
            </a:r>
            <a:endParaRPr lang="en-GB" dirty="0"/>
          </a:p>
        </p:txBody>
      </p:sp>
      <p:pic>
        <p:nvPicPr>
          <p:cNvPr id="1026" name="Picture 2" descr="C:\Users\johnm\Documents\ResearchTopics\TMZ\RES\368_ShearProfile@Y2013_M06_D21.png"/>
          <p:cNvPicPr>
            <a:picLocks noChangeAspect="1" noChangeArrowheads="1"/>
          </p:cNvPicPr>
          <p:nvPr/>
        </p:nvPicPr>
        <p:blipFill>
          <a:blip r:embed="rId5"/>
          <a:srcRect l="2415" t="6402" r="4831"/>
          <a:stretch>
            <a:fillRect/>
          </a:stretch>
        </p:blipFill>
        <p:spPr bwMode="auto">
          <a:xfrm>
            <a:off x="3240000" y="1440000"/>
            <a:ext cx="2419332" cy="18422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pic>
        <p:nvPicPr>
          <p:cNvPr id="1027" name="Picture 3" descr="C:\Users\johnm\Documents\ResearchTopics\TMZ\RES\368_VeerProfile@Y2013_M06_D21.png"/>
          <p:cNvPicPr>
            <a:picLocks noChangeAspect="1" noChangeArrowheads="1"/>
          </p:cNvPicPr>
          <p:nvPr/>
        </p:nvPicPr>
        <p:blipFill>
          <a:blip r:embed="rId6"/>
          <a:srcRect l="2415" t="6402" r="4831"/>
          <a:stretch>
            <a:fillRect/>
          </a:stretch>
        </p:blipFill>
        <p:spPr bwMode="auto">
          <a:xfrm>
            <a:off x="5940000" y="1440000"/>
            <a:ext cx="2419333" cy="184225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42184" y="1500213"/>
            <a:ext cx="2209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Wind speed and direction can be measured at several heights across the rotor diameter revealing the shear and veer profile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ephIR_Blank_Temp_PowerPoint_Final">
  <a:themeElements>
    <a:clrScheme name="Custom 4">
      <a:dk1>
        <a:srgbClr val="3C3C3B"/>
      </a:dk1>
      <a:lt1>
        <a:srgbClr val="3C3C3B"/>
      </a:lt1>
      <a:dk2>
        <a:srgbClr val="F39900"/>
      </a:dk2>
      <a:lt2>
        <a:srgbClr val="3C3C3B"/>
      </a:lt2>
      <a:accent1>
        <a:srgbClr val="F39900"/>
      </a:accent1>
      <a:accent2>
        <a:srgbClr val="CD0920"/>
      </a:accent2>
      <a:accent3>
        <a:srgbClr val="349737"/>
      </a:accent3>
      <a:accent4>
        <a:srgbClr val="0092D2"/>
      </a:accent4>
      <a:accent5>
        <a:srgbClr val="5F1867"/>
      </a:accent5>
      <a:accent6>
        <a:srgbClr val="FFFFFE"/>
      </a:accent6>
      <a:hlink>
        <a:srgbClr val="FFFFFE"/>
      </a:hlink>
      <a:folHlink>
        <a:srgbClr val="FFFF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6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ZephIR_Blank_Temp_PowerPoint_Final</Template>
  <TotalTime>4366</TotalTime>
  <Words>868</Words>
  <Application>Microsoft Office PowerPoint</Application>
  <PresentationFormat>On-screen Show (4:3)</PresentationFormat>
  <Paragraphs>154</Paragraphs>
  <Slides>18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ZephIR_Blank_Temp_PowerPoint_Final</vt:lpstr>
      <vt:lpstr>16_Default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Case Study – Nacelle LiDAR Power Performance Project</vt:lpstr>
      <vt:lpstr>Project Cyclops Motivations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Harris</dc:creator>
  <cp:lastModifiedBy>Michael Harris</cp:lastModifiedBy>
  <cp:revision>378</cp:revision>
  <dcterms:created xsi:type="dcterms:W3CDTF">2014-10-15T13:45:51Z</dcterms:created>
  <dcterms:modified xsi:type="dcterms:W3CDTF">2014-12-14T15:28:27Z</dcterms:modified>
</cp:coreProperties>
</file>